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33"/>
  </p:notesMasterIdLst>
  <p:sldIdLst>
    <p:sldId id="256" r:id="rId2"/>
    <p:sldId id="294" r:id="rId3"/>
    <p:sldId id="283" r:id="rId4"/>
    <p:sldId id="290" r:id="rId5"/>
    <p:sldId id="291" r:id="rId6"/>
    <p:sldId id="293" r:id="rId7"/>
    <p:sldId id="292" r:id="rId8"/>
    <p:sldId id="285" r:id="rId9"/>
    <p:sldId id="279" r:id="rId10"/>
    <p:sldId id="287" r:id="rId11"/>
    <p:sldId id="276" r:id="rId12"/>
    <p:sldId id="296" r:id="rId13"/>
    <p:sldId id="286" r:id="rId14"/>
    <p:sldId id="267" r:id="rId15"/>
    <p:sldId id="268" r:id="rId16"/>
    <p:sldId id="275" r:id="rId17"/>
    <p:sldId id="269" r:id="rId18"/>
    <p:sldId id="270" r:id="rId19"/>
    <p:sldId id="271" r:id="rId20"/>
    <p:sldId id="262" r:id="rId21"/>
    <p:sldId id="272" r:id="rId22"/>
    <p:sldId id="273" r:id="rId23"/>
    <p:sldId id="263" r:id="rId24"/>
    <p:sldId id="297" r:id="rId25"/>
    <p:sldId id="284" r:id="rId26"/>
    <p:sldId id="278" r:id="rId27"/>
    <p:sldId id="295" r:id="rId28"/>
    <p:sldId id="288" r:id="rId29"/>
    <p:sldId id="289" r:id="rId30"/>
    <p:sldId id="298" r:id="rId31"/>
    <p:sldId id="266" r:id="rId32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C54A18-9BE6-4A5C-AC68-8C26F5B1E435}">
          <p14:sldIdLst>
            <p14:sldId id="256"/>
            <p14:sldId id="294"/>
            <p14:sldId id="283"/>
            <p14:sldId id="290"/>
            <p14:sldId id="291"/>
            <p14:sldId id="293"/>
            <p14:sldId id="292"/>
            <p14:sldId id="285"/>
            <p14:sldId id="279"/>
            <p14:sldId id="287"/>
            <p14:sldId id="276"/>
            <p14:sldId id="296"/>
            <p14:sldId id="286"/>
            <p14:sldId id="267"/>
            <p14:sldId id="268"/>
            <p14:sldId id="275"/>
            <p14:sldId id="269"/>
            <p14:sldId id="270"/>
            <p14:sldId id="271"/>
            <p14:sldId id="262"/>
            <p14:sldId id="272"/>
            <p14:sldId id="273"/>
            <p14:sldId id="263"/>
            <p14:sldId id="297"/>
            <p14:sldId id="284"/>
            <p14:sldId id="278"/>
            <p14:sldId id="295"/>
            <p14:sldId id="288"/>
            <p14:sldId id="289"/>
            <p14:sldId id="29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dmap.org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dmap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AB288-F560-4EE8-8391-9D54CB6238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B2C414-F640-4803-9EFE-020FA97E1C82}">
      <dgm:prSet/>
      <dgm:spPr/>
      <dgm:t>
        <a:bodyPr/>
        <a:lstStyle/>
        <a:p>
          <a:r>
            <a:rPr lang="en-US"/>
            <a:t>Budget Revision Worksheet</a:t>
          </a:r>
        </a:p>
      </dgm:t>
    </dgm:pt>
    <dgm:pt modelId="{F52838E2-E2A8-42F0-9E68-6F9D8718F8AB}" type="parTrans" cxnId="{BCCCF121-7742-4458-BB98-05201D7F2682}">
      <dgm:prSet/>
      <dgm:spPr/>
      <dgm:t>
        <a:bodyPr/>
        <a:lstStyle/>
        <a:p>
          <a:endParaRPr lang="en-US"/>
        </a:p>
      </dgm:t>
    </dgm:pt>
    <dgm:pt modelId="{12DB54CA-DCD3-4C90-8F40-AEF1891F4653}" type="sibTrans" cxnId="{BCCCF121-7742-4458-BB98-05201D7F2682}">
      <dgm:prSet/>
      <dgm:spPr/>
      <dgm:t>
        <a:bodyPr/>
        <a:lstStyle/>
        <a:p>
          <a:endParaRPr lang="en-US"/>
        </a:p>
      </dgm:t>
    </dgm:pt>
    <dgm:pt modelId="{B870D408-17EC-48AC-B86B-FAA08F2F2F02}">
      <dgm:prSet/>
      <dgm:spPr/>
      <dgm:t>
        <a:bodyPr/>
        <a:lstStyle/>
        <a:p>
          <a:r>
            <a:rPr lang="en-US" dirty="0"/>
            <a:t>Budget Revision Narrative</a:t>
          </a:r>
        </a:p>
      </dgm:t>
    </dgm:pt>
    <dgm:pt modelId="{86C4CC00-565C-4070-AE46-5BD56DEF6DCB}" type="parTrans" cxnId="{B944F586-510D-4A3D-AB80-FF5AA63E3E63}">
      <dgm:prSet/>
      <dgm:spPr/>
      <dgm:t>
        <a:bodyPr/>
        <a:lstStyle/>
        <a:p>
          <a:endParaRPr lang="en-US"/>
        </a:p>
      </dgm:t>
    </dgm:pt>
    <dgm:pt modelId="{9CD76AFE-AE0B-451D-A1BD-C16DB3D3A8E6}" type="sibTrans" cxnId="{B944F586-510D-4A3D-AB80-FF5AA63E3E63}">
      <dgm:prSet/>
      <dgm:spPr/>
      <dgm:t>
        <a:bodyPr/>
        <a:lstStyle/>
        <a:p>
          <a:endParaRPr lang="en-US"/>
        </a:p>
      </dgm:t>
    </dgm:pt>
    <dgm:pt modelId="{49201DCA-9C76-48A8-A708-281D8D1477EE}">
      <dgm:prSet/>
      <dgm:spPr/>
      <dgm:t>
        <a:bodyPr/>
        <a:lstStyle/>
        <a:p>
          <a:r>
            <a:rPr lang="en-US"/>
            <a:t>Approved Revised Budget</a:t>
          </a:r>
        </a:p>
      </dgm:t>
    </dgm:pt>
    <dgm:pt modelId="{3ABFB988-A4BF-42F6-ADCE-05C95EF157F4}" type="parTrans" cxnId="{28A6509A-6EC0-41F3-9203-D3B5826D0D0D}">
      <dgm:prSet/>
      <dgm:spPr/>
      <dgm:t>
        <a:bodyPr/>
        <a:lstStyle/>
        <a:p>
          <a:endParaRPr lang="en-US"/>
        </a:p>
      </dgm:t>
    </dgm:pt>
    <dgm:pt modelId="{8D29D478-BD20-4386-A94B-2808411F689B}" type="sibTrans" cxnId="{28A6509A-6EC0-41F3-9203-D3B5826D0D0D}">
      <dgm:prSet/>
      <dgm:spPr/>
      <dgm:t>
        <a:bodyPr/>
        <a:lstStyle/>
        <a:p>
          <a:endParaRPr lang="en-US"/>
        </a:p>
      </dgm:t>
    </dgm:pt>
    <dgm:pt modelId="{539B7555-35D7-4AE2-82CD-EBA88D1EBF43}" type="pres">
      <dgm:prSet presAssocID="{B89AB288-F560-4EE8-8391-9D54CB623846}" presName="root" presStyleCnt="0">
        <dgm:presLayoutVars>
          <dgm:dir/>
          <dgm:resizeHandles val="exact"/>
        </dgm:presLayoutVars>
      </dgm:prSet>
      <dgm:spPr/>
    </dgm:pt>
    <dgm:pt modelId="{5DE9968B-D75C-4E71-A953-0D2F321343AE}" type="pres">
      <dgm:prSet presAssocID="{22B2C414-F640-4803-9EFE-020FA97E1C82}" presName="compNode" presStyleCnt="0"/>
      <dgm:spPr/>
    </dgm:pt>
    <dgm:pt modelId="{1D2681EE-703E-41E5-8DBB-7C48289245C7}" type="pres">
      <dgm:prSet presAssocID="{22B2C414-F640-4803-9EFE-020FA97E1C82}" presName="bgRect" presStyleLbl="bgShp" presStyleIdx="0" presStyleCnt="3"/>
      <dgm:spPr/>
    </dgm:pt>
    <dgm:pt modelId="{B6B1F2B2-458E-4B8F-B7C3-F119901863DA}" type="pres">
      <dgm:prSet presAssocID="{22B2C414-F640-4803-9EFE-020FA97E1C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66B6051C-E856-4111-AEFA-489003D028DA}" type="pres">
      <dgm:prSet presAssocID="{22B2C414-F640-4803-9EFE-020FA97E1C82}" presName="spaceRect" presStyleCnt="0"/>
      <dgm:spPr/>
    </dgm:pt>
    <dgm:pt modelId="{B4AF2D12-0742-417D-B2B0-1A5DDB690BC7}" type="pres">
      <dgm:prSet presAssocID="{22B2C414-F640-4803-9EFE-020FA97E1C82}" presName="parTx" presStyleLbl="revTx" presStyleIdx="0" presStyleCnt="3">
        <dgm:presLayoutVars>
          <dgm:chMax val="0"/>
          <dgm:chPref val="0"/>
        </dgm:presLayoutVars>
      </dgm:prSet>
      <dgm:spPr/>
    </dgm:pt>
    <dgm:pt modelId="{19940229-1618-40B3-8477-73CB8277B481}" type="pres">
      <dgm:prSet presAssocID="{12DB54CA-DCD3-4C90-8F40-AEF1891F4653}" presName="sibTrans" presStyleCnt="0"/>
      <dgm:spPr/>
    </dgm:pt>
    <dgm:pt modelId="{2D51B19E-ECB3-48C0-901C-0B9240A5D44F}" type="pres">
      <dgm:prSet presAssocID="{B870D408-17EC-48AC-B86B-FAA08F2F2F02}" presName="compNode" presStyleCnt="0"/>
      <dgm:spPr/>
    </dgm:pt>
    <dgm:pt modelId="{5706D7BE-51D2-4FC6-8C57-4373DEABB4EA}" type="pres">
      <dgm:prSet presAssocID="{B870D408-17EC-48AC-B86B-FAA08F2F2F02}" presName="bgRect" presStyleLbl="bgShp" presStyleIdx="1" presStyleCnt="3"/>
      <dgm:spPr/>
    </dgm:pt>
    <dgm:pt modelId="{1C146337-EB89-4A03-A30E-1ADDD3539995}" type="pres">
      <dgm:prSet presAssocID="{B870D408-17EC-48AC-B86B-FAA08F2F2F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71FCBB9-E2DA-4A3F-9A1B-846EAA1AF184}" type="pres">
      <dgm:prSet presAssocID="{B870D408-17EC-48AC-B86B-FAA08F2F2F02}" presName="spaceRect" presStyleCnt="0"/>
      <dgm:spPr/>
    </dgm:pt>
    <dgm:pt modelId="{E9E6A05A-3C2D-4853-A04B-CDEC19688DE4}" type="pres">
      <dgm:prSet presAssocID="{B870D408-17EC-48AC-B86B-FAA08F2F2F02}" presName="parTx" presStyleLbl="revTx" presStyleIdx="1" presStyleCnt="3">
        <dgm:presLayoutVars>
          <dgm:chMax val="0"/>
          <dgm:chPref val="0"/>
        </dgm:presLayoutVars>
      </dgm:prSet>
      <dgm:spPr/>
    </dgm:pt>
    <dgm:pt modelId="{536FEEC3-6DAB-4514-A536-DEBB69BCAF1E}" type="pres">
      <dgm:prSet presAssocID="{9CD76AFE-AE0B-451D-A1BD-C16DB3D3A8E6}" presName="sibTrans" presStyleCnt="0"/>
      <dgm:spPr/>
    </dgm:pt>
    <dgm:pt modelId="{F02031F6-C7B5-4414-A28B-B5C3C7BBB9DC}" type="pres">
      <dgm:prSet presAssocID="{49201DCA-9C76-48A8-A708-281D8D1477EE}" presName="compNode" presStyleCnt="0"/>
      <dgm:spPr/>
    </dgm:pt>
    <dgm:pt modelId="{3AF5A239-21A1-409D-92B4-615B2DBAB346}" type="pres">
      <dgm:prSet presAssocID="{49201DCA-9C76-48A8-A708-281D8D1477EE}" presName="bgRect" presStyleLbl="bgShp" presStyleIdx="2" presStyleCnt="3"/>
      <dgm:spPr/>
    </dgm:pt>
    <dgm:pt modelId="{749F5D24-23E7-4588-8F4F-BCFFAE0BED14}" type="pres">
      <dgm:prSet presAssocID="{49201DCA-9C76-48A8-A708-281D8D1477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90AE20-AB3E-4A38-8900-73AA5C7D4F6B}" type="pres">
      <dgm:prSet presAssocID="{49201DCA-9C76-48A8-A708-281D8D1477EE}" presName="spaceRect" presStyleCnt="0"/>
      <dgm:spPr/>
    </dgm:pt>
    <dgm:pt modelId="{A84A4DE8-1F4A-45F1-9178-072DF2A31D9F}" type="pres">
      <dgm:prSet presAssocID="{49201DCA-9C76-48A8-A708-281D8D1477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CCCF121-7742-4458-BB98-05201D7F2682}" srcId="{B89AB288-F560-4EE8-8391-9D54CB623846}" destId="{22B2C414-F640-4803-9EFE-020FA97E1C82}" srcOrd="0" destOrd="0" parTransId="{F52838E2-E2A8-42F0-9E68-6F9D8718F8AB}" sibTransId="{12DB54CA-DCD3-4C90-8F40-AEF1891F4653}"/>
    <dgm:cxn modelId="{76CBCA69-BEC3-4129-A18F-B15ECD686904}" type="presOf" srcId="{B870D408-17EC-48AC-B86B-FAA08F2F2F02}" destId="{E9E6A05A-3C2D-4853-A04B-CDEC19688DE4}" srcOrd="0" destOrd="0" presId="urn:microsoft.com/office/officeart/2018/2/layout/IconVerticalSolidList"/>
    <dgm:cxn modelId="{B944F586-510D-4A3D-AB80-FF5AA63E3E63}" srcId="{B89AB288-F560-4EE8-8391-9D54CB623846}" destId="{B870D408-17EC-48AC-B86B-FAA08F2F2F02}" srcOrd="1" destOrd="0" parTransId="{86C4CC00-565C-4070-AE46-5BD56DEF6DCB}" sibTransId="{9CD76AFE-AE0B-451D-A1BD-C16DB3D3A8E6}"/>
    <dgm:cxn modelId="{28A6509A-6EC0-41F3-9203-D3B5826D0D0D}" srcId="{B89AB288-F560-4EE8-8391-9D54CB623846}" destId="{49201DCA-9C76-48A8-A708-281D8D1477EE}" srcOrd="2" destOrd="0" parTransId="{3ABFB988-A4BF-42F6-ADCE-05C95EF157F4}" sibTransId="{8D29D478-BD20-4386-A94B-2808411F689B}"/>
    <dgm:cxn modelId="{B63745B3-758D-42D3-9B20-0C6F5AFD6980}" type="presOf" srcId="{49201DCA-9C76-48A8-A708-281D8D1477EE}" destId="{A84A4DE8-1F4A-45F1-9178-072DF2A31D9F}" srcOrd="0" destOrd="0" presId="urn:microsoft.com/office/officeart/2018/2/layout/IconVerticalSolidList"/>
    <dgm:cxn modelId="{8A3472C5-5D36-4245-B3F0-CAAD38AAF908}" type="presOf" srcId="{B89AB288-F560-4EE8-8391-9D54CB623846}" destId="{539B7555-35D7-4AE2-82CD-EBA88D1EBF43}" srcOrd="0" destOrd="0" presId="urn:microsoft.com/office/officeart/2018/2/layout/IconVerticalSolidList"/>
    <dgm:cxn modelId="{AAB539FE-CFD7-4E44-AFD3-9ACACFA9C426}" type="presOf" srcId="{22B2C414-F640-4803-9EFE-020FA97E1C82}" destId="{B4AF2D12-0742-417D-B2B0-1A5DDB690BC7}" srcOrd="0" destOrd="0" presId="urn:microsoft.com/office/officeart/2018/2/layout/IconVerticalSolidList"/>
    <dgm:cxn modelId="{8335450F-5DE5-40E7-B9CE-C002016D16B0}" type="presParOf" srcId="{539B7555-35D7-4AE2-82CD-EBA88D1EBF43}" destId="{5DE9968B-D75C-4E71-A953-0D2F321343AE}" srcOrd="0" destOrd="0" presId="urn:microsoft.com/office/officeart/2018/2/layout/IconVerticalSolidList"/>
    <dgm:cxn modelId="{E872F117-707C-4201-A834-98B63B3E52D1}" type="presParOf" srcId="{5DE9968B-D75C-4E71-A953-0D2F321343AE}" destId="{1D2681EE-703E-41E5-8DBB-7C48289245C7}" srcOrd="0" destOrd="0" presId="urn:microsoft.com/office/officeart/2018/2/layout/IconVerticalSolidList"/>
    <dgm:cxn modelId="{F2590507-167C-48DF-AB6F-F724BBAFD595}" type="presParOf" srcId="{5DE9968B-D75C-4E71-A953-0D2F321343AE}" destId="{B6B1F2B2-458E-4B8F-B7C3-F119901863DA}" srcOrd="1" destOrd="0" presId="urn:microsoft.com/office/officeart/2018/2/layout/IconVerticalSolidList"/>
    <dgm:cxn modelId="{446F3504-6597-46AF-9C40-461CC4A62D2D}" type="presParOf" srcId="{5DE9968B-D75C-4E71-A953-0D2F321343AE}" destId="{66B6051C-E856-4111-AEFA-489003D028DA}" srcOrd="2" destOrd="0" presId="urn:microsoft.com/office/officeart/2018/2/layout/IconVerticalSolidList"/>
    <dgm:cxn modelId="{8EB3BC0E-D656-4B19-93D4-502422A58DDA}" type="presParOf" srcId="{5DE9968B-D75C-4E71-A953-0D2F321343AE}" destId="{B4AF2D12-0742-417D-B2B0-1A5DDB690BC7}" srcOrd="3" destOrd="0" presId="urn:microsoft.com/office/officeart/2018/2/layout/IconVerticalSolidList"/>
    <dgm:cxn modelId="{DC076745-B6DB-4CC8-9F6F-23387E69568F}" type="presParOf" srcId="{539B7555-35D7-4AE2-82CD-EBA88D1EBF43}" destId="{19940229-1618-40B3-8477-73CB8277B481}" srcOrd="1" destOrd="0" presId="urn:microsoft.com/office/officeart/2018/2/layout/IconVerticalSolidList"/>
    <dgm:cxn modelId="{3BB85CDE-93A0-4A44-9DC6-5587139480C1}" type="presParOf" srcId="{539B7555-35D7-4AE2-82CD-EBA88D1EBF43}" destId="{2D51B19E-ECB3-48C0-901C-0B9240A5D44F}" srcOrd="2" destOrd="0" presId="urn:microsoft.com/office/officeart/2018/2/layout/IconVerticalSolidList"/>
    <dgm:cxn modelId="{8F2AA05E-BAAE-4EC8-9199-8D0FB9E7DFAD}" type="presParOf" srcId="{2D51B19E-ECB3-48C0-901C-0B9240A5D44F}" destId="{5706D7BE-51D2-4FC6-8C57-4373DEABB4EA}" srcOrd="0" destOrd="0" presId="urn:microsoft.com/office/officeart/2018/2/layout/IconVerticalSolidList"/>
    <dgm:cxn modelId="{8900D9E8-AFAD-46D3-BD4C-778BE3E95303}" type="presParOf" srcId="{2D51B19E-ECB3-48C0-901C-0B9240A5D44F}" destId="{1C146337-EB89-4A03-A30E-1ADDD3539995}" srcOrd="1" destOrd="0" presId="urn:microsoft.com/office/officeart/2018/2/layout/IconVerticalSolidList"/>
    <dgm:cxn modelId="{B3C4D575-385D-43CE-9963-790914E99EA4}" type="presParOf" srcId="{2D51B19E-ECB3-48C0-901C-0B9240A5D44F}" destId="{671FCBB9-E2DA-4A3F-9A1B-846EAA1AF184}" srcOrd="2" destOrd="0" presId="urn:microsoft.com/office/officeart/2018/2/layout/IconVerticalSolidList"/>
    <dgm:cxn modelId="{1ED5767A-80D9-469B-AFF2-3B785EEA60C9}" type="presParOf" srcId="{2D51B19E-ECB3-48C0-901C-0B9240A5D44F}" destId="{E9E6A05A-3C2D-4853-A04B-CDEC19688DE4}" srcOrd="3" destOrd="0" presId="urn:microsoft.com/office/officeart/2018/2/layout/IconVerticalSolidList"/>
    <dgm:cxn modelId="{DF466A4D-5AA7-478F-8AE5-670084A05DD3}" type="presParOf" srcId="{539B7555-35D7-4AE2-82CD-EBA88D1EBF43}" destId="{536FEEC3-6DAB-4514-A536-DEBB69BCAF1E}" srcOrd="3" destOrd="0" presId="urn:microsoft.com/office/officeart/2018/2/layout/IconVerticalSolidList"/>
    <dgm:cxn modelId="{0C7D07E3-F6CB-49DA-8255-814907FB6AEF}" type="presParOf" srcId="{539B7555-35D7-4AE2-82CD-EBA88D1EBF43}" destId="{F02031F6-C7B5-4414-A28B-B5C3C7BBB9DC}" srcOrd="4" destOrd="0" presId="urn:microsoft.com/office/officeart/2018/2/layout/IconVerticalSolidList"/>
    <dgm:cxn modelId="{24789E27-EB1F-44ED-9C2D-A4BAD9FF1C98}" type="presParOf" srcId="{F02031F6-C7B5-4414-A28B-B5C3C7BBB9DC}" destId="{3AF5A239-21A1-409D-92B4-615B2DBAB346}" srcOrd="0" destOrd="0" presId="urn:microsoft.com/office/officeart/2018/2/layout/IconVerticalSolidList"/>
    <dgm:cxn modelId="{2DD5189B-A7AF-4F0D-8222-9224D4D73AB8}" type="presParOf" srcId="{F02031F6-C7B5-4414-A28B-B5C3C7BBB9DC}" destId="{749F5D24-23E7-4588-8F4F-BCFFAE0BED14}" srcOrd="1" destOrd="0" presId="urn:microsoft.com/office/officeart/2018/2/layout/IconVerticalSolidList"/>
    <dgm:cxn modelId="{B896AF34-70C2-4FAB-8582-650E335369FE}" type="presParOf" srcId="{F02031F6-C7B5-4414-A28B-B5C3C7BBB9DC}" destId="{4E90AE20-AB3E-4A38-8900-73AA5C7D4F6B}" srcOrd="2" destOrd="0" presId="urn:microsoft.com/office/officeart/2018/2/layout/IconVerticalSolidList"/>
    <dgm:cxn modelId="{07413287-F324-49A2-BA1C-34C2E581276B}" type="presParOf" srcId="{F02031F6-C7B5-4414-A28B-B5C3C7BBB9DC}" destId="{A84A4DE8-1F4A-45F1-9178-072DF2A31D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67334-94DB-4F6B-8214-B8E3523D134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81B2F-F4EF-4095-9CA1-4A37285D8D5F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000" dirty="0"/>
            <a:t>PMT – Federal System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dirty="0"/>
            <a:t>-PURPOSE-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ON-LINE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SUBMISSION QUARTERLY</a:t>
          </a:r>
        </a:p>
      </dgm:t>
    </dgm:pt>
    <dgm:pt modelId="{43DD6C10-DFF6-45A3-908B-51557084027F}" type="parTrans" cxnId="{4FA932E9-D605-4B0A-AA82-858F086A9EF3}">
      <dgm:prSet/>
      <dgm:spPr/>
      <dgm:t>
        <a:bodyPr/>
        <a:lstStyle/>
        <a:p>
          <a:endParaRPr lang="en-US"/>
        </a:p>
      </dgm:t>
    </dgm:pt>
    <dgm:pt modelId="{BC143EB0-3CE7-4F47-A013-4DF7A20A6F90}" type="sibTrans" cxnId="{4FA932E9-D605-4B0A-AA82-858F086A9EF3}">
      <dgm:prSet/>
      <dgm:spPr/>
      <dgm:t>
        <a:bodyPr/>
        <a:lstStyle/>
        <a:p>
          <a:endParaRPr lang="en-US"/>
        </a:p>
      </dgm:t>
    </dgm:pt>
    <dgm:pt modelId="{01E4DCDA-695D-4A34-AA3D-EA2F46AAE621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</a:rPr>
            <a:t>ODMAP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www.odmap.org</a:t>
          </a:r>
          <a:endParaRPr lang="en-US" sz="20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</a:rPr>
            <a:t>-PURPOSE-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</a:rPr>
            <a:t>ON-LINE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2000" dirty="0">
              <a:solidFill>
                <a:schemeClr val="tx2"/>
              </a:solidFill>
              <a:latin typeface="+mn-lt"/>
              <a:ea typeface="+mn-ea"/>
              <a:cs typeface="+mn-cs"/>
            </a:rPr>
            <a:t>SUBMISSION </a:t>
          </a:r>
          <a:endParaRPr lang="en-US" sz="2000" dirty="0"/>
        </a:p>
      </dgm:t>
    </dgm:pt>
    <dgm:pt modelId="{197020DD-AD98-4786-8C45-70314F325310}" type="parTrans" cxnId="{682EFA36-D183-40E5-B65F-5A800B27F0C7}">
      <dgm:prSet/>
      <dgm:spPr/>
      <dgm:t>
        <a:bodyPr/>
        <a:lstStyle/>
        <a:p>
          <a:endParaRPr lang="en-US"/>
        </a:p>
      </dgm:t>
    </dgm:pt>
    <dgm:pt modelId="{91D7E285-B608-49A1-BD68-8570A2D99CF2}" type="sibTrans" cxnId="{682EFA36-D183-40E5-B65F-5A800B27F0C7}">
      <dgm:prSet/>
      <dgm:spPr/>
      <dgm:t>
        <a:bodyPr/>
        <a:lstStyle/>
        <a:p>
          <a:endParaRPr lang="en-US"/>
        </a:p>
      </dgm:t>
    </dgm:pt>
    <dgm:pt modelId="{7A8718F2-FCF8-406A-9D35-BF16AA127299}">
      <dgm:prSet custT="1"/>
      <dgm:spPr/>
      <dgm:t>
        <a:bodyPr/>
        <a:lstStyle/>
        <a:p>
          <a:r>
            <a:rPr lang="en-US" sz="2000" dirty="0"/>
            <a:t>Tracking of Activities (For Evaluation)</a:t>
          </a:r>
        </a:p>
        <a:p>
          <a:r>
            <a:rPr lang="en-US" sz="2000" dirty="0"/>
            <a:t>-PURPOSE-</a:t>
          </a:r>
        </a:p>
        <a:p>
          <a:r>
            <a:rPr lang="en-US" sz="2000" dirty="0"/>
            <a:t>ON-LINE SUBMISSION</a:t>
          </a:r>
        </a:p>
      </dgm:t>
    </dgm:pt>
    <dgm:pt modelId="{A1E5B0C5-C6F4-4369-91E7-D75BE51E6EAE}" type="parTrans" cxnId="{FE6FD825-FCB1-4961-B3A3-ACFB91AAE098}">
      <dgm:prSet/>
      <dgm:spPr/>
      <dgm:t>
        <a:bodyPr/>
        <a:lstStyle/>
        <a:p>
          <a:endParaRPr lang="en-US"/>
        </a:p>
      </dgm:t>
    </dgm:pt>
    <dgm:pt modelId="{06ABEB0E-3A09-49FD-9749-3815A772A2E4}" type="sibTrans" cxnId="{FE6FD825-FCB1-4961-B3A3-ACFB91AAE098}">
      <dgm:prSet/>
      <dgm:spPr/>
      <dgm:t>
        <a:bodyPr/>
        <a:lstStyle/>
        <a:p>
          <a:endParaRPr lang="en-US"/>
        </a:p>
      </dgm:t>
    </dgm:pt>
    <dgm:pt modelId="{1D21252A-3AB6-4422-8F07-B31608E880F6}">
      <dgm:prSet/>
      <dgm:spPr/>
    </dgm:pt>
    <dgm:pt modelId="{705D9886-4D76-40C0-B1E6-8DBA4D29F0D7}" type="parTrans" cxnId="{998452C1-1AE3-4284-BCBE-42E5C46B0EA6}">
      <dgm:prSet/>
      <dgm:spPr/>
      <dgm:t>
        <a:bodyPr/>
        <a:lstStyle/>
        <a:p>
          <a:endParaRPr lang="en-US"/>
        </a:p>
      </dgm:t>
    </dgm:pt>
    <dgm:pt modelId="{A7790235-99D1-4C98-BA6F-CC71F5595AB1}" type="sibTrans" cxnId="{998452C1-1AE3-4284-BCBE-42E5C46B0EA6}">
      <dgm:prSet/>
      <dgm:spPr/>
      <dgm:t>
        <a:bodyPr/>
        <a:lstStyle/>
        <a:p>
          <a:endParaRPr lang="en-US"/>
        </a:p>
      </dgm:t>
    </dgm:pt>
    <dgm:pt modelId="{C6F84238-207D-4D95-AFDA-517F84307D00}">
      <dgm:prSet/>
      <dgm:spPr/>
    </dgm:pt>
    <dgm:pt modelId="{AB632D31-68FB-4EF5-87D1-7BB4B496A7F3}" type="parTrans" cxnId="{273B9A05-B120-44C9-A9B4-56BE2A7977A0}">
      <dgm:prSet/>
      <dgm:spPr/>
      <dgm:t>
        <a:bodyPr/>
        <a:lstStyle/>
        <a:p>
          <a:endParaRPr lang="en-US"/>
        </a:p>
      </dgm:t>
    </dgm:pt>
    <dgm:pt modelId="{65956428-AC09-445C-A133-D05CB8403221}" type="sibTrans" cxnId="{273B9A05-B120-44C9-A9B4-56BE2A7977A0}">
      <dgm:prSet/>
      <dgm:spPr/>
      <dgm:t>
        <a:bodyPr/>
        <a:lstStyle/>
        <a:p>
          <a:endParaRPr lang="en-US"/>
        </a:p>
      </dgm:t>
    </dgm:pt>
    <dgm:pt modelId="{D56E3498-F865-43F6-9FD2-CBF8675D84D5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en-US" sz="2000" dirty="0"/>
        </a:p>
      </dgm:t>
    </dgm:pt>
    <dgm:pt modelId="{D78A4261-BBF2-4046-BCBE-B6E2D2A52404}" type="parTrans" cxnId="{95DCD77E-4792-40DA-9ECE-5C967AD98455}">
      <dgm:prSet/>
      <dgm:spPr/>
      <dgm:t>
        <a:bodyPr/>
        <a:lstStyle/>
        <a:p>
          <a:endParaRPr lang="en-US"/>
        </a:p>
      </dgm:t>
    </dgm:pt>
    <dgm:pt modelId="{9FA3F95A-6FE2-403C-8AA4-0C0F5C908EA5}" type="sibTrans" cxnId="{95DCD77E-4792-40DA-9ECE-5C967AD98455}">
      <dgm:prSet/>
      <dgm:spPr/>
      <dgm:t>
        <a:bodyPr/>
        <a:lstStyle/>
        <a:p>
          <a:endParaRPr lang="en-US"/>
        </a:p>
      </dgm:t>
    </dgm:pt>
    <dgm:pt modelId="{036897BA-80CF-4359-973C-6096FB654E75}">
      <dgm:prSet/>
      <dgm:spPr/>
    </dgm:pt>
    <dgm:pt modelId="{EF50C6D9-3C53-4A9A-A55C-BB6A21C377BC}" type="parTrans" cxnId="{D8438683-6BC7-49E6-946F-A3D56AC04C41}">
      <dgm:prSet/>
      <dgm:spPr/>
      <dgm:t>
        <a:bodyPr/>
        <a:lstStyle/>
        <a:p>
          <a:endParaRPr lang="en-US"/>
        </a:p>
      </dgm:t>
    </dgm:pt>
    <dgm:pt modelId="{6D80B813-6D0F-48E4-95C4-38E08746FCD9}" type="sibTrans" cxnId="{D8438683-6BC7-49E6-946F-A3D56AC04C41}">
      <dgm:prSet/>
      <dgm:spPr/>
      <dgm:t>
        <a:bodyPr/>
        <a:lstStyle/>
        <a:p>
          <a:endParaRPr lang="en-US"/>
        </a:p>
      </dgm:t>
    </dgm:pt>
    <dgm:pt modelId="{61CB0D0D-8FD0-453F-AA4F-EF7B062B3EE2}">
      <dgm:prSet/>
      <dgm:spPr/>
    </dgm:pt>
    <dgm:pt modelId="{5BE81BE8-A840-4AD0-BA66-3D8BAA8845A9}" type="parTrans" cxnId="{0140B5AA-20AA-45D1-911E-39504EC65DAB}">
      <dgm:prSet/>
      <dgm:spPr/>
      <dgm:t>
        <a:bodyPr/>
        <a:lstStyle/>
        <a:p>
          <a:endParaRPr lang="en-US"/>
        </a:p>
      </dgm:t>
    </dgm:pt>
    <dgm:pt modelId="{9ECD2884-A1AE-493D-A887-BDD58EF92571}" type="sibTrans" cxnId="{0140B5AA-20AA-45D1-911E-39504EC65DAB}">
      <dgm:prSet/>
      <dgm:spPr/>
      <dgm:t>
        <a:bodyPr/>
        <a:lstStyle/>
        <a:p>
          <a:endParaRPr lang="en-US"/>
        </a:p>
      </dgm:t>
    </dgm:pt>
    <dgm:pt modelId="{874DBB4A-03B5-4A0B-A7DF-24EFA1B8A361}" type="pres">
      <dgm:prSet presAssocID="{18D67334-94DB-4F6B-8214-B8E3523D1345}" presName="matrix" presStyleCnt="0">
        <dgm:presLayoutVars>
          <dgm:chMax val="1"/>
          <dgm:dir/>
          <dgm:resizeHandles val="exact"/>
        </dgm:presLayoutVars>
      </dgm:prSet>
      <dgm:spPr/>
    </dgm:pt>
    <dgm:pt modelId="{B4E5EA53-ABBA-4CC6-B2E3-748C36D51F3E}" type="pres">
      <dgm:prSet presAssocID="{18D67334-94DB-4F6B-8214-B8E3523D1345}" presName="diamond" presStyleLbl="bgShp" presStyleIdx="0" presStyleCnt="1" custLinFactNeighborX="2261"/>
      <dgm:spPr/>
    </dgm:pt>
    <dgm:pt modelId="{35C8A53E-A213-42CF-A4F1-84348948DCEB}" type="pres">
      <dgm:prSet presAssocID="{18D67334-94DB-4F6B-8214-B8E3523D1345}" presName="quad1" presStyleLbl="node1" presStyleIdx="0" presStyleCnt="4" custLinFactNeighborX="-3367" custLinFactNeighborY="-414">
        <dgm:presLayoutVars>
          <dgm:chMax val="0"/>
          <dgm:chPref val="0"/>
          <dgm:bulletEnabled val="1"/>
        </dgm:presLayoutVars>
      </dgm:prSet>
      <dgm:spPr/>
    </dgm:pt>
    <dgm:pt modelId="{D8C4FCCC-BCD9-4EA4-B1D1-FC340A1007C0}" type="pres">
      <dgm:prSet presAssocID="{18D67334-94DB-4F6B-8214-B8E3523D1345}" presName="quad2" presStyleLbl="node1" presStyleIdx="1" presStyleCnt="4" custLinFactNeighborX="-4143" custLinFactNeighborY="-414">
        <dgm:presLayoutVars>
          <dgm:chMax val="0"/>
          <dgm:chPref val="0"/>
          <dgm:bulletEnabled val="1"/>
        </dgm:presLayoutVars>
      </dgm:prSet>
      <dgm:spPr/>
    </dgm:pt>
    <dgm:pt modelId="{8863F210-0512-4242-BF55-9291AC3948D0}" type="pres">
      <dgm:prSet presAssocID="{18D67334-94DB-4F6B-8214-B8E3523D1345}" presName="quad3" presStyleLbl="node1" presStyleIdx="2" presStyleCnt="4" custLinFactNeighborX="-4860">
        <dgm:presLayoutVars>
          <dgm:chMax val="0"/>
          <dgm:chPref val="0"/>
          <dgm:bulletEnabled val="1"/>
        </dgm:presLayoutVars>
      </dgm:prSet>
      <dgm:spPr/>
    </dgm:pt>
    <dgm:pt modelId="{286E3298-D93B-42EE-8A04-7AFF3518B1F3}" type="pres">
      <dgm:prSet presAssocID="{18D67334-94DB-4F6B-8214-B8E3523D1345}" presName="quad4" presStyleLbl="node1" presStyleIdx="3" presStyleCnt="4" custScaleX="102606" custScaleY="104041" custLinFactNeighborX="-4312" custLinFactNeighborY="-1826">
        <dgm:presLayoutVars>
          <dgm:chMax val="0"/>
          <dgm:chPref val="0"/>
          <dgm:bulletEnabled val="1"/>
        </dgm:presLayoutVars>
      </dgm:prSet>
      <dgm:spPr/>
    </dgm:pt>
  </dgm:ptLst>
  <dgm:cxnLst>
    <dgm:cxn modelId="{24F5B401-80B7-4240-B054-345D5AC55626}" type="presOf" srcId="{18D67334-94DB-4F6B-8214-B8E3523D1345}" destId="{874DBB4A-03B5-4A0B-A7DF-24EFA1B8A361}" srcOrd="0" destOrd="0" presId="urn:microsoft.com/office/officeart/2005/8/layout/matrix3"/>
    <dgm:cxn modelId="{273B9A05-B120-44C9-A9B4-56BE2A7977A0}" srcId="{1D21252A-3AB6-4422-8F07-B31608E880F6}" destId="{C6F84238-207D-4D95-AFDA-517F84307D00}" srcOrd="0" destOrd="0" parTransId="{AB632D31-68FB-4EF5-87D1-7BB4B496A7F3}" sibTransId="{65956428-AC09-445C-A133-D05CB8403221}"/>
    <dgm:cxn modelId="{E107C211-C6DB-4934-BFFA-8384E6F364C1}" type="presOf" srcId="{1F481B2F-F4EF-4095-9CA1-4A37285D8D5F}" destId="{35C8A53E-A213-42CF-A4F1-84348948DCEB}" srcOrd="0" destOrd="0" presId="urn:microsoft.com/office/officeart/2005/8/layout/matrix3"/>
    <dgm:cxn modelId="{FE6FD825-FCB1-4961-B3A3-ACFB91AAE098}" srcId="{18D67334-94DB-4F6B-8214-B8E3523D1345}" destId="{7A8718F2-FCF8-406A-9D35-BF16AA127299}" srcOrd="2" destOrd="0" parTransId="{A1E5B0C5-C6F4-4369-91E7-D75BE51E6EAE}" sibTransId="{06ABEB0E-3A09-49FD-9749-3815A772A2E4}"/>
    <dgm:cxn modelId="{682EFA36-D183-40E5-B65F-5A800B27F0C7}" srcId="{18D67334-94DB-4F6B-8214-B8E3523D1345}" destId="{01E4DCDA-695D-4A34-AA3D-EA2F46AAE621}" srcOrd="1" destOrd="0" parTransId="{197020DD-AD98-4786-8C45-70314F325310}" sibTransId="{91D7E285-B608-49A1-BD68-8570A2D99CF2}"/>
    <dgm:cxn modelId="{95DCD77E-4792-40DA-9ECE-5C967AD98455}" srcId="{18D67334-94DB-4F6B-8214-B8E3523D1345}" destId="{D56E3498-F865-43F6-9FD2-CBF8675D84D5}" srcOrd="3" destOrd="0" parTransId="{D78A4261-BBF2-4046-BCBE-B6E2D2A52404}" sibTransId="{9FA3F95A-6FE2-403C-8AA4-0C0F5C908EA5}"/>
    <dgm:cxn modelId="{D8438683-6BC7-49E6-946F-A3D56AC04C41}" srcId="{18D67334-94DB-4F6B-8214-B8E3523D1345}" destId="{036897BA-80CF-4359-973C-6096FB654E75}" srcOrd="4" destOrd="0" parTransId="{EF50C6D9-3C53-4A9A-A55C-BB6A21C377BC}" sibTransId="{6D80B813-6D0F-48E4-95C4-38E08746FCD9}"/>
    <dgm:cxn modelId="{0140B5AA-20AA-45D1-911E-39504EC65DAB}" srcId="{18D67334-94DB-4F6B-8214-B8E3523D1345}" destId="{61CB0D0D-8FD0-453F-AA4F-EF7B062B3EE2}" srcOrd="5" destOrd="0" parTransId="{5BE81BE8-A840-4AD0-BA66-3D8BAA8845A9}" sibTransId="{9ECD2884-A1AE-493D-A887-BDD58EF92571}"/>
    <dgm:cxn modelId="{7DCAC6BE-E083-492F-8C3D-87389B0161F8}" type="presOf" srcId="{7A8718F2-FCF8-406A-9D35-BF16AA127299}" destId="{8863F210-0512-4242-BF55-9291AC3948D0}" srcOrd="0" destOrd="0" presId="urn:microsoft.com/office/officeart/2005/8/layout/matrix3"/>
    <dgm:cxn modelId="{998452C1-1AE3-4284-BCBE-42E5C46B0EA6}" srcId="{18D67334-94DB-4F6B-8214-B8E3523D1345}" destId="{1D21252A-3AB6-4422-8F07-B31608E880F6}" srcOrd="6" destOrd="0" parTransId="{705D9886-4D76-40C0-B1E6-8DBA4D29F0D7}" sibTransId="{A7790235-99D1-4C98-BA6F-CC71F5595AB1}"/>
    <dgm:cxn modelId="{76EB6BE0-08C3-42F3-A07A-AAB806B1C0D2}" type="presOf" srcId="{D56E3498-F865-43F6-9FD2-CBF8675D84D5}" destId="{286E3298-D93B-42EE-8A04-7AFF3518B1F3}" srcOrd="0" destOrd="0" presId="urn:microsoft.com/office/officeart/2005/8/layout/matrix3"/>
    <dgm:cxn modelId="{4FA932E9-D605-4B0A-AA82-858F086A9EF3}" srcId="{18D67334-94DB-4F6B-8214-B8E3523D1345}" destId="{1F481B2F-F4EF-4095-9CA1-4A37285D8D5F}" srcOrd="0" destOrd="0" parTransId="{43DD6C10-DFF6-45A3-908B-51557084027F}" sibTransId="{BC143EB0-3CE7-4F47-A013-4DF7A20A6F90}"/>
    <dgm:cxn modelId="{76415CF0-6684-4F15-A6FD-FE34C6489A16}" type="presOf" srcId="{01E4DCDA-695D-4A34-AA3D-EA2F46AAE621}" destId="{D8C4FCCC-BCD9-4EA4-B1D1-FC340A1007C0}" srcOrd="0" destOrd="0" presId="urn:microsoft.com/office/officeart/2005/8/layout/matrix3"/>
    <dgm:cxn modelId="{C5AF0440-EBD5-4514-B49B-BD4B1EC919AA}" type="presParOf" srcId="{874DBB4A-03B5-4A0B-A7DF-24EFA1B8A361}" destId="{B4E5EA53-ABBA-4CC6-B2E3-748C36D51F3E}" srcOrd="0" destOrd="0" presId="urn:microsoft.com/office/officeart/2005/8/layout/matrix3"/>
    <dgm:cxn modelId="{910D942D-31EB-4981-BF4B-4D5BDCAA331A}" type="presParOf" srcId="{874DBB4A-03B5-4A0B-A7DF-24EFA1B8A361}" destId="{35C8A53E-A213-42CF-A4F1-84348948DCEB}" srcOrd="1" destOrd="0" presId="urn:microsoft.com/office/officeart/2005/8/layout/matrix3"/>
    <dgm:cxn modelId="{E20286FF-0B4F-4FB6-8ADE-1514E307BD87}" type="presParOf" srcId="{874DBB4A-03B5-4A0B-A7DF-24EFA1B8A361}" destId="{D8C4FCCC-BCD9-4EA4-B1D1-FC340A1007C0}" srcOrd="2" destOrd="0" presId="urn:microsoft.com/office/officeart/2005/8/layout/matrix3"/>
    <dgm:cxn modelId="{3E486D4B-FDF0-4903-8E8A-0C787366BBAD}" type="presParOf" srcId="{874DBB4A-03B5-4A0B-A7DF-24EFA1B8A361}" destId="{8863F210-0512-4242-BF55-9291AC3948D0}" srcOrd="3" destOrd="0" presId="urn:microsoft.com/office/officeart/2005/8/layout/matrix3"/>
    <dgm:cxn modelId="{8B24FEB6-58E4-40E4-84F7-0BA2D5B06810}" type="presParOf" srcId="{874DBB4A-03B5-4A0B-A7DF-24EFA1B8A361}" destId="{286E3298-D93B-42EE-8A04-7AFF3518B1F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681EE-703E-41E5-8DBB-7C48289245C7}">
      <dsp:nvSpPr>
        <dsp:cNvPr id="0" name=""/>
        <dsp:cNvSpPr/>
      </dsp:nvSpPr>
      <dsp:spPr>
        <a:xfrm>
          <a:off x="0" y="588"/>
          <a:ext cx="6588691" cy="1375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F2B2-458E-4B8F-B7C3-F119901863DA}">
      <dsp:nvSpPr>
        <dsp:cNvPr id="0" name=""/>
        <dsp:cNvSpPr/>
      </dsp:nvSpPr>
      <dsp:spPr>
        <a:xfrm>
          <a:off x="416229" y="310179"/>
          <a:ext cx="756780" cy="7567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F2D12-0742-417D-B2B0-1A5DDB690BC7}">
      <dsp:nvSpPr>
        <dsp:cNvPr id="0" name=""/>
        <dsp:cNvSpPr/>
      </dsp:nvSpPr>
      <dsp:spPr>
        <a:xfrm>
          <a:off x="1589238" y="588"/>
          <a:ext cx="4999452" cy="137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23" tIns="145623" rIns="145623" bIns="1456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Budget Revision Worksheet</a:t>
          </a:r>
        </a:p>
      </dsp:txBody>
      <dsp:txXfrm>
        <a:off x="1589238" y="588"/>
        <a:ext cx="4999452" cy="1375963"/>
      </dsp:txXfrm>
    </dsp:sp>
    <dsp:sp modelId="{5706D7BE-51D2-4FC6-8C57-4373DEABB4EA}">
      <dsp:nvSpPr>
        <dsp:cNvPr id="0" name=""/>
        <dsp:cNvSpPr/>
      </dsp:nvSpPr>
      <dsp:spPr>
        <a:xfrm>
          <a:off x="0" y="1720542"/>
          <a:ext cx="6588691" cy="1375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46337-EB89-4A03-A30E-1ADDD3539995}">
      <dsp:nvSpPr>
        <dsp:cNvPr id="0" name=""/>
        <dsp:cNvSpPr/>
      </dsp:nvSpPr>
      <dsp:spPr>
        <a:xfrm>
          <a:off x="416229" y="2030134"/>
          <a:ext cx="756780" cy="756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6A05A-3C2D-4853-A04B-CDEC19688DE4}">
      <dsp:nvSpPr>
        <dsp:cNvPr id="0" name=""/>
        <dsp:cNvSpPr/>
      </dsp:nvSpPr>
      <dsp:spPr>
        <a:xfrm>
          <a:off x="1589238" y="1720542"/>
          <a:ext cx="4999452" cy="137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23" tIns="145623" rIns="145623" bIns="1456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Budget Revision Narrative</a:t>
          </a:r>
        </a:p>
      </dsp:txBody>
      <dsp:txXfrm>
        <a:off x="1589238" y="1720542"/>
        <a:ext cx="4999452" cy="1375963"/>
      </dsp:txXfrm>
    </dsp:sp>
    <dsp:sp modelId="{3AF5A239-21A1-409D-92B4-615B2DBAB346}">
      <dsp:nvSpPr>
        <dsp:cNvPr id="0" name=""/>
        <dsp:cNvSpPr/>
      </dsp:nvSpPr>
      <dsp:spPr>
        <a:xfrm>
          <a:off x="0" y="3440497"/>
          <a:ext cx="6588691" cy="1375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F5D24-23E7-4588-8F4F-BCFFAE0BED14}">
      <dsp:nvSpPr>
        <dsp:cNvPr id="0" name=""/>
        <dsp:cNvSpPr/>
      </dsp:nvSpPr>
      <dsp:spPr>
        <a:xfrm>
          <a:off x="416229" y="3750089"/>
          <a:ext cx="756780" cy="7567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A4DE8-1F4A-45F1-9178-072DF2A31D9F}">
      <dsp:nvSpPr>
        <dsp:cNvPr id="0" name=""/>
        <dsp:cNvSpPr/>
      </dsp:nvSpPr>
      <dsp:spPr>
        <a:xfrm>
          <a:off x="1589238" y="3440497"/>
          <a:ext cx="4999452" cy="137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23" tIns="145623" rIns="145623" bIns="1456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Approved Revised Budget</a:t>
          </a:r>
        </a:p>
      </dsp:txBody>
      <dsp:txXfrm>
        <a:off x="1589238" y="3440497"/>
        <a:ext cx="4999452" cy="137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5EA53-ABBA-4CC6-B2E3-748C36D51F3E}">
      <dsp:nvSpPr>
        <dsp:cNvPr id="0" name=""/>
        <dsp:cNvSpPr/>
      </dsp:nvSpPr>
      <dsp:spPr>
        <a:xfrm>
          <a:off x="804975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8A53E-A213-42CF-A4F1-84348948DCEB}">
      <dsp:nvSpPr>
        <dsp:cNvPr id="0" name=""/>
        <dsp:cNvSpPr/>
      </dsp:nvSpPr>
      <dsp:spPr>
        <a:xfrm>
          <a:off x="1154408" y="550669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PMT – Federal System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-PURPOSE-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ON-LINE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SUBMISSION QUARTERLY</a:t>
          </a:r>
        </a:p>
      </dsp:txBody>
      <dsp:txXfrm>
        <a:off x="1266672" y="662933"/>
        <a:ext cx="2075201" cy="2075201"/>
      </dsp:txXfrm>
    </dsp:sp>
    <dsp:sp modelId="{D8C4FCCC-BCD9-4EA4-B1D1-FC340A1007C0}">
      <dsp:nvSpPr>
        <dsp:cNvPr id="0" name=""/>
        <dsp:cNvSpPr/>
      </dsp:nvSpPr>
      <dsp:spPr>
        <a:xfrm>
          <a:off x="3613194" y="550669"/>
          <a:ext cx="2299729" cy="2299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ODMAP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www.odmap.org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-PURPOSE-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ON-LINE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SUBMISSION </a:t>
          </a:r>
          <a:endParaRPr lang="en-US" sz="2000" kern="1200" dirty="0"/>
        </a:p>
      </dsp:txBody>
      <dsp:txXfrm>
        <a:off x="3725458" y="662933"/>
        <a:ext cx="2075201" cy="2075201"/>
      </dsp:txXfrm>
    </dsp:sp>
    <dsp:sp modelId="{8863F210-0512-4242-BF55-9291AC3948D0}">
      <dsp:nvSpPr>
        <dsp:cNvPr id="0" name=""/>
        <dsp:cNvSpPr/>
      </dsp:nvSpPr>
      <dsp:spPr>
        <a:xfrm>
          <a:off x="1120073" y="3036822"/>
          <a:ext cx="2299729" cy="2299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Tracking of Activities (For Evaluation)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-PURPOSE-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ON-LINE SUBMISSION</a:t>
          </a:r>
        </a:p>
      </dsp:txBody>
      <dsp:txXfrm>
        <a:off x="1232337" y="3149086"/>
        <a:ext cx="2075201" cy="2075201"/>
      </dsp:txXfrm>
    </dsp:sp>
    <dsp:sp modelId="{286E3298-D93B-42EE-8A04-7AFF3518B1F3}">
      <dsp:nvSpPr>
        <dsp:cNvPr id="0" name=""/>
        <dsp:cNvSpPr/>
      </dsp:nvSpPr>
      <dsp:spPr>
        <a:xfrm>
          <a:off x="3579342" y="2948363"/>
          <a:ext cx="2359660" cy="23926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n-US" sz="2000" kern="1200" dirty="0"/>
        </a:p>
      </dsp:txBody>
      <dsp:txXfrm>
        <a:off x="3694531" y="3063552"/>
        <a:ext cx="2129282" cy="216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CDDD-D36B-4A00-9709-6265EFFD2FE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4547"/>
            <a:ext cx="560705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EC219-8D4E-43F7-805D-CFFC9C8D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4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C219-8D4E-43F7-805D-CFFC9C8DFC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8FC9-B4D2-4A31-8DB0-DF07B23A13F0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4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71A8-83E1-40B2-81BF-3306ACC9F68C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B5D-2F20-4FC6-A4E4-A8C752DF9D7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3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08AD-0DA4-4518-8330-CDFBADB9C656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EC2C-52EA-4D91-94A5-1DB13B78BE0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90B9-6C34-446C-BD47-84C550D6452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6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206-9D2E-41AE-A9D5-8005421EAE7C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69DE-C161-4B8B-965D-9E265E2F101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B106-4500-43BA-AE9B-110D5BC12F4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276D-B087-4DA1-A128-5FF50DBDDFD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76BE-EA57-4D9E-9037-5F6FCE40770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2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A9E7-1C6F-48BB-AFAC-31489764A68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5D2A5.7B27A45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gs.jag@dfa.Arkansas.gov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kathleen.kenney@dfa.Arkansas.gov" TargetMode="External"/><Relationship Id="rId3" Type="http://schemas.openxmlformats.org/officeDocument/2006/relationships/image" Target="../media/image25.png"/><Relationship Id="rId7" Type="http://schemas.openxmlformats.org/officeDocument/2006/relationships/hyperlink" Target="mailto:tammy.Wiggins@dfa.Arkansas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ffany.evans@dfa.Arkansas.gov" TargetMode="External"/><Relationship Id="rId5" Type="http://schemas.openxmlformats.org/officeDocument/2006/relationships/hyperlink" Target="mailto:tanya.patton@dfa.Arkansas.govv" TargetMode="External"/><Relationship Id="rId10" Type="http://schemas.openxmlformats.org/officeDocument/2006/relationships/hyperlink" Target="mailto:Sharron.mims@asp.arkansas.gov" TargetMode="External"/><Relationship Id="rId4" Type="http://schemas.openxmlformats.org/officeDocument/2006/relationships/hyperlink" Target="mailto:kenya.Buffington@dfa.Arkansas.gov" TargetMode="External"/><Relationship Id="rId9" Type="http://schemas.openxmlformats.org/officeDocument/2006/relationships/hyperlink" Target="mailto:IGS-JAG@dfa.arkansas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398" y="4267810"/>
            <a:ext cx="9144000" cy="135575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COAP/COSSAP: Category 2 and 4</a:t>
            </a:r>
            <a:b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/>
              <a:t> </a:t>
            </a:r>
            <a:r>
              <a:rPr lang="en-US" sz="4600" b="1" dirty="0"/>
              <a:t>Subgrantee Workshop</a:t>
            </a:r>
            <a:br>
              <a:rPr lang="en-US" sz="4600" b="1" dirty="0"/>
            </a:br>
            <a:br>
              <a:rPr lang="en-US" sz="4600" b="1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Project Period: September 15, 2020 – September 14, 2022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600" b="1" dirty="0"/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B5128750-6DE7-4BD7-B6DD-399E90474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pic>
        <p:nvPicPr>
          <p:cNvPr id="1025" name="Picture 3">
            <a:extLst>
              <a:ext uri="{FF2B5EF4-FFF2-40B4-BE49-F238E27FC236}">
                <a16:creationId xmlns:a16="http://schemas.microsoft.com/office/drawing/2014/main" id="{0C627F9A-8F36-49F1-A866-8AD30601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928" y="359421"/>
            <a:ext cx="2427278" cy="24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12">
            <a:extLst>
              <a:ext uri="{FF2B5EF4-FFF2-40B4-BE49-F238E27FC236}">
                <a16:creationId xmlns:a16="http://schemas.microsoft.com/office/drawing/2014/main" id="{07BA6415-1CCB-4FE4-8D1D-DE0505D99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22">
            <a:extLst>
              <a:ext uri="{FF2B5EF4-FFF2-40B4-BE49-F238E27FC236}">
                <a16:creationId xmlns:a16="http://schemas.microsoft.com/office/drawing/2014/main" id="{CA1B373B-0DE9-4AE4-A839-26F801A34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898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169D0-7B47-490B-996B-D5D83700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8675" y="5623560"/>
            <a:ext cx="2905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E">
                    <a:alpha val="80000"/>
                  </a:srgbClr>
                </a:solidFill>
              </a:rPr>
              <a:t>	Wednesday, December 1,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7DFAB-35DA-4219-90BC-72D1F252E202}"/>
              </a:ext>
            </a:extLst>
          </p:cNvPr>
          <p:cNvSpPr txBox="1"/>
          <p:nvPr/>
        </p:nvSpPr>
        <p:spPr>
          <a:xfrm>
            <a:off x="9116840" y="5417025"/>
            <a:ext cx="1391177" cy="95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F6FC-8C85-4CDA-A28E-C3D3BF04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4" y="3642677"/>
            <a:ext cx="3932237" cy="1193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PRIOR APPROVALS</a:t>
            </a:r>
            <a:br>
              <a:rPr lang="en-US" sz="4800" b="1" dirty="0"/>
            </a:br>
            <a:r>
              <a:rPr lang="en-US" sz="4800" b="1" dirty="0"/>
              <a:t>NEEDED</a:t>
            </a:r>
            <a:br>
              <a:rPr lang="en-US" sz="48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CBF2-3975-4D44-AB18-B83E22C87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4" y="1418907"/>
            <a:ext cx="5830252" cy="3610293"/>
          </a:xfrm>
        </p:spPr>
        <p:txBody>
          <a:bodyPr>
            <a:normAutofit lnSpcReduction="1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Outreach/Awareness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State Travel/Trainings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Unnamed Equipment Items or Items not approved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Modifications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90DDA-B0E6-4EA7-B3C2-AD0B6C09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97F845-5817-4079-B341-931527F5E138}"/>
              </a:ext>
            </a:extLst>
          </p:cNvPr>
          <p:cNvSpPr/>
          <p:nvPr/>
        </p:nvSpPr>
        <p:spPr>
          <a:xfrm>
            <a:off x="4378960" y="2727960"/>
            <a:ext cx="959804" cy="70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EBB5-0B64-46B2-AC93-C386B1BD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153572"/>
            <a:ext cx="3501154" cy="44611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COAP</a:t>
            </a:r>
            <a:b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Workbooks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4CBD-AEB1-4F40-8E54-1875D832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993" y="636190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COAP Workbooks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Instructions, Subgrant Information, Approved Budgets</a:t>
            </a:r>
          </a:p>
          <a:p>
            <a:r>
              <a:rPr lang="en-US" dirty="0"/>
              <a:t>Budget Modifications</a:t>
            </a:r>
          </a:p>
          <a:p>
            <a:pPr lvl="1"/>
            <a:r>
              <a:rPr lang="en-US" dirty="0"/>
              <a:t>Budget Revision Worksheet and Budget Narrative Forms</a:t>
            </a:r>
          </a:p>
          <a:p>
            <a:r>
              <a:rPr lang="en-US" dirty="0"/>
              <a:t>Invoices/Reimbursement Forms</a:t>
            </a:r>
          </a:p>
          <a:p>
            <a:r>
              <a:rPr lang="en-US" dirty="0"/>
              <a:t>Inventory Report, Financial Report, Year End Report Narrative </a:t>
            </a:r>
            <a:r>
              <a:rPr lang="en-US" sz="2400" i="1" dirty="0"/>
              <a:t>(Close-Out Documents)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3E0BC-2422-4800-BFBB-B8FD048F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1051-FD5A-47F2-9161-A3F166ED0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See COAP Workbook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A994-C0B7-40E7-8E4C-1B643099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2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51F1-08C8-40CA-B627-AAF51C8AF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448"/>
            <a:ext cx="9144000" cy="1655762"/>
          </a:xfrm>
        </p:spPr>
        <p:txBody>
          <a:bodyPr/>
          <a:lstStyle/>
          <a:p>
            <a:r>
              <a:rPr lang="en-US" b="1" dirty="0"/>
              <a:t>INVOICING/PROCESSING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FD22A-17DE-4314-895D-57CDE186C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680" y="2621280"/>
            <a:ext cx="6309360" cy="2875280"/>
          </a:xfrm>
        </p:spPr>
        <p:txBody>
          <a:bodyPr>
            <a:normAutofit fontScale="92500" lnSpcReduction="20000"/>
          </a:bodyPr>
          <a:lstStyle/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Reimbursement Submissions/Due Date – 15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each month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Invoice Documentation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Authorized Official/Acting Authorized Official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(Signature on Reimbursements/Invoices)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Costs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(how to request if in approved budget)</a:t>
            </a:r>
          </a:p>
          <a:p>
            <a:pPr marL="742950" lvl="1" indent="-285750" algn="l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Invoices Submitted to IGS inbox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igs.jag@dfa.Arkansas.gov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Invoices/Due Date – 10/15/22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154D3-BF53-40B8-9EDA-CCCFBFE5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2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61" y="973772"/>
            <a:ext cx="4091748" cy="5519103"/>
          </a:xfrm>
          <a:custGeom>
            <a:avLst/>
            <a:gdLst>
              <a:gd name="connsiteX0" fmla="*/ 169765 w 5580942"/>
              <a:gd name="connsiteY0" fmla="*/ 0 h 5519103"/>
              <a:gd name="connsiteX1" fmla="*/ 5580942 w 5580942"/>
              <a:gd name="connsiteY1" fmla="*/ 0 h 5519103"/>
              <a:gd name="connsiteX2" fmla="*/ 5580942 w 5580942"/>
              <a:gd name="connsiteY2" fmla="*/ 5519103 h 5519103"/>
              <a:gd name="connsiteX3" fmla="*/ 9100 w 5580942"/>
              <a:gd name="connsiteY3" fmla="*/ 5519103 h 5519103"/>
              <a:gd name="connsiteX4" fmla="*/ 0 w 5580942"/>
              <a:gd name="connsiteY4" fmla="*/ 5474029 h 5519103"/>
              <a:gd name="connsiteX5" fmla="*/ 0 w 5580942"/>
              <a:gd name="connsiteY5" fmla="*/ 169765 h 5519103"/>
              <a:gd name="connsiteX6" fmla="*/ 169765 w 5580942"/>
              <a:gd name="connsiteY6" fmla="*/ 0 h 551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MONTHLY INVOICE PROCESSING: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>
                <a:highlight>
                  <a:srgbClr val="FFFF00"/>
                </a:highlight>
              </a:rPr>
              <a:t>Invoice submissions are due by the 15</a:t>
            </a:r>
            <a:r>
              <a:rPr lang="en-US" sz="3200" b="1" i="1" baseline="30000" dirty="0">
                <a:highlight>
                  <a:srgbClr val="FFFF00"/>
                </a:highlight>
              </a:rPr>
              <a:t>th</a:t>
            </a:r>
            <a:r>
              <a:rPr lang="en-US" sz="3200" b="1" i="1" dirty="0">
                <a:highlight>
                  <a:srgbClr val="FFFF00"/>
                </a:highlight>
              </a:rPr>
              <a:t> of each month</a:t>
            </a:r>
            <a:r>
              <a:rPr lang="en-US" sz="3700" b="1" i="1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ELECTRONIC SUBMISSION PACKET:</a:t>
            </a:r>
          </a:p>
          <a:p>
            <a:pPr lvl="1"/>
            <a:r>
              <a:rPr lang="en-US" sz="2000" dirty="0"/>
              <a:t>Copy of (Excel) Workbook Invoice</a:t>
            </a:r>
          </a:p>
          <a:p>
            <a:pPr lvl="1"/>
            <a:r>
              <a:rPr lang="en-US" sz="2000" dirty="0"/>
              <a:t>Copy of signed and scanned Invoice          </a:t>
            </a:r>
            <a:r>
              <a:rPr lang="en-US" sz="1200" dirty="0"/>
              <a:t>(signed by Authorized/Acting Authorized Official)</a:t>
            </a:r>
          </a:p>
          <a:p>
            <a:pPr lvl="1"/>
            <a:r>
              <a:rPr lang="en-US" sz="2000" dirty="0"/>
              <a:t>Completed Index with Supporting Documentation with </a:t>
            </a:r>
            <a:r>
              <a:rPr lang="en-US" sz="2000" b="1" dirty="0"/>
              <a:t>all pages numbered</a:t>
            </a:r>
            <a:r>
              <a:rPr lang="en-US" sz="2000" dirty="0"/>
              <a:t>:</a:t>
            </a:r>
          </a:p>
          <a:p>
            <a:pPr lvl="2"/>
            <a:r>
              <a:rPr lang="en-US" sz="1800" b="1" dirty="0"/>
              <a:t>Signed Timesheets</a:t>
            </a:r>
            <a:r>
              <a:rPr lang="en-US" sz="1800" dirty="0"/>
              <a:t>, Paystubs, Payroll Registers, General Ledgers</a:t>
            </a:r>
          </a:p>
          <a:p>
            <a:pPr lvl="2"/>
            <a:r>
              <a:rPr lang="en-US" sz="1800" dirty="0"/>
              <a:t>Paid Invoices, Paid Receipts, Monthly Statements/Invoices, Credit Card Statements</a:t>
            </a:r>
          </a:p>
          <a:p>
            <a:pPr lvl="2"/>
            <a:r>
              <a:rPr lang="en-US" sz="1800" dirty="0"/>
              <a:t>Cancelled Checks, Bank Statements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E64A-F95E-4EEB-A7C8-5830FB3D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0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67" y="1814111"/>
            <a:ext cx="5294716" cy="3229776"/>
          </a:xfrm>
          <a:prstGeom prst="rect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918" y="643467"/>
            <a:ext cx="5292512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7AD7C-49B9-4EB5-9631-F70A7F98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133237-9316-4098-A223-C72F1D9C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5" y="1236017"/>
            <a:ext cx="5129784" cy="43859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72C7B-0687-4AC7-9628-003772546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0" y="2239485"/>
            <a:ext cx="5129784" cy="23790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6A9FC-9345-4133-AE8B-4453307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</a:t>
            </a:r>
            <a:br>
              <a:rPr lang="en-US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rgbClr val="FFFFFF"/>
                </a:solidFill>
              </a:rPr>
              <a:t>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Copy of Check/Pay Stub/Payroll Register (this reflects payment, employee deductions as well as employer)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Cancelled Checks/Bank Statements-Direct Deposits (reflects proof of payment)</a:t>
            </a:r>
          </a:p>
          <a:p>
            <a:r>
              <a:rPr lang="en-US" sz="1800" b="1" u="sng" dirty="0">
                <a:solidFill>
                  <a:srgbClr val="000000"/>
                </a:solidFill>
              </a:rPr>
              <a:t>Timesheet(s)</a:t>
            </a:r>
            <a:r>
              <a:rPr lang="en-US" sz="1800" dirty="0">
                <a:solidFill>
                  <a:srgbClr val="000000"/>
                </a:solidFill>
              </a:rPr>
              <a:t> for each pay period requested: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Must be completed for each employee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Must reflect dates worked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Must reflect dates within the project period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Must be signed by the employee and the supervisor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0000"/>
                </a:solidFill>
                <a:highlight>
                  <a:srgbClr val="FFFF00"/>
                </a:highlight>
              </a:rPr>
              <a:t>*Contracted labor also requires the above documentation</a:t>
            </a:r>
          </a:p>
          <a:p>
            <a:endParaRPr lang="en-US" sz="17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51124-4AF7-4239-9E94-D65CB524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25475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Mandated Benefits</a:t>
            </a:r>
            <a:b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/>
              <a:t>Required Documentation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455" r="-3" b="33003"/>
          <a:stretch/>
        </p:blipFill>
        <p:spPr>
          <a:xfrm>
            <a:off x="1480173" y="2958923"/>
            <a:ext cx="3267942" cy="9315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58" y="2163097"/>
            <a:ext cx="5383652" cy="40138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FICA (7.65%)**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E-file Online Statements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Cancelled Check/Bank Statement (Proof of Payment)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STATE UNEMPLOYMENT (Approved Rate In Budget)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Completed Standard Form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Cancelled Check/Bank Statement (Proof of Payment)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WORKER’S COMPENSATION (Approved Rate In Budget)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Cancelled Check/Bank Statement (Proof of Payment)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** Mandated Benefits Supporting Documentation is not required but recommended for processing an invoice. Supporting Documentation for these expenditures </a:t>
            </a:r>
            <a:r>
              <a:rPr lang="en-US" sz="1600" u="sng" dirty="0"/>
              <a:t>must</a:t>
            </a:r>
            <a:r>
              <a:rPr lang="en-US" sz="1600" dirty="0"/>
              <a:t> be on file and required when site visits are conducted.  Mandated Benefits will be reimbursed on salaries requested and the percentage rate approved.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12AB2-7653-416C-8BFD-3C7036DC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7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 fontScale="90000"/>
          </a:bodyPr>
          <a:lstStyle/>
          <a:p>
            <a:b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Employer Benefits </a:t>
            </a:r>
            <a:br>
              <a:rPr lang="en-US" sz="2700" b="1" u="sng" dirty="0"/>
            </a:br>
            <a:r>
              <a:rPr lang="en-US" sz="2700" i="1" dirty="0"/>
              <a:t>Required Documentation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01" r="-3" b="18450"/>
          <a:stretch/>
        </p:blipFill>
        <p:spPr>
          <a:xfrm>
            <a:off x="1480173" y="2654549"/>
            <a:ext cx="3267942" cy="1540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58" y="2015613"/>
            <a:ext cx="5383652" cy="4161349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HEALTH INSURANCE (Approved Amount In Budget)</a:t>
            </a:r>
          </a:p>
          <a:p>
            <a:pPr lvl="1"/>
            <a:r>
              <a:rPr lang="en-US" sz="1600" dirty="0"/>
              <a:t>Invoice/Statement from Health Insurance Provider (indicating employee name and amount)</a:t>
            </a:r>
          </a:p>
          <a:p>
            <a:pPr lvl="1"/>
            <a:r>
              <a:rPr lang="en-US" sz="1600" dirty="0"/>
              <a:t>Cancelled Check/Bank Statement (Proof of Payment)</a:t>
            </a:r>
          </a:p>
          <a:p>
            <a:pPr lvl="1"/>
            <a:r>
              <a:rPr lang="en-US" sz="1600" dirty="0"/>
              <a:t>General Ledger</a:t>
            </a:r>
          </a:p>
          <a:p>
            <a:r>
              <a:rPr lang="en-US" sz="1600" dirty="0"/>
              <a:t>RETIREMENT (Approved Rate In Budget)</a:t>
            </a:r>
          </a:p>
          <a:p>
            <a:pPr lvl="1"/>
            <a:r>
              <a:rPr lang="en-US" sz="1600" dirty="0"/>
              <a:t>Completed Standard Form (Indicating Employee Contribution and Employer Contribution)</a:t>
            </a:r>
          </a:p>
          <a:p>
            <a:pPr lvl="1"/>
            <a:r>
              <a:rPr lang="en-US" sz="1600" dirty="0"/>
              <a:t>Or E-File Online Statement (Indicating Employee Contribution and Employer Contribution)</a:t>
            </a:r>
          </a:p>
          <a:p>
            <a:pPr lvl="1"/>
            <a:r>
              <a:rPr lang="en-US" sz="1600" dirty="0"/>
              <a:t>Cancelled Check/Bank Statement (Proof of Payment)</a:t>
            </a:r>
          </a:p>
          <a:p>
            <a:pPr lvl="1"/>
            <a:r>
              <a:rPr lang="en-US" sz="1600" dirty="0"/>
              <a:t>General Ledger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52A77-5911-4D50-BC9C-C9F338FA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4603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C15F-F067-4B65-A381-3C93C90B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304165"/>
            <a:ext cx="5397500" cy="965835"/>
          </a:xfrm>
        </p:spPr>
        <p:txBody>
          <a:bodyPr/>
          <a:lstStyle/>
          <a:p>
            <a:pPr algn="ctr"/>
            <a:r>
              <a:rPr lang="en-US" dirty="0"/>
              <a:t>AGENDA -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21F7-6D5B-435F-915B-37C5124B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540" y="1270000"/>
            <a:ext cx="5854700" cy="508635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COAP/COSSAP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Special Conditions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DFA-IGS General Terms and Grant Conditions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 Prior Approval from DFA-IGS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 Subrecipient COAP Workbook (PDF)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Reimbursement Requests-Process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Invoice/Due Date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Modification Requests/Submissions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Budget Revision/Due Date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Reporting/Tracking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Peer-to-Peer Learning (Subgrantee Meetings)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COAP/COSSAP Projects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46EA0-E5A1-45DB-887E-9CF1B07C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8186986-3D2C-46E2-AF3E-16E1628E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154" y="856271"/>
            <a:ext cx="4476508" cy="1645139"/>
          </a:xfrm>
        </p:spPr>
        <p:txBody>
          <a:bodyPr anchor="b"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Maintenance and Operations</a:t>
            </a:r>
            <a:br>
              <a:rPr lang="en-US" sz="27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</a:t>
            </a:r>
            <a:r>
              <a:rPr lang="en-US" sz="2700" i="1" dirty="0"/>
              <a:t> Documentation 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" r="27289"/>
          <a:stretch/>
        </p:blipFill>
        <p:spPr>
          <a:xfrm>
            <a:off x="1192092" y="601136"/>
            <a:ext cx="1667213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646" r="14815" b="-3"/>
          <a:stretch/>
        </p:blipFill>
        <p:spPr>
          <a:xfrm>
            <a:off x="4557082" y="601137"/>
            <a:ext cx="1667218" cy="27432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2" y="2712821"/>
            <a:ext cx="3975945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1905" r="30046" b="1"/>
          <a:stretch/>
        </p:blipFill>
        <p:spPr>
          <a:xfrm>
            <a:off x="1192094" y="3437997"/>
            <a:ext cx="1667210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25258" r="28096"/>
          <a:stretch/>
        </p:blipFill>
        <p:spPr>
          <a:xfrm>
            <a:off x="4557080" y="3437997"/>
            <a:ext cx="1667222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486" y="2136286"/>
            <a:ext cx="4546176" cy="4220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Maintenance and Operations include </a:t>
            </a:r>
            <a:r>
              <a:rPr lang="en-US" sz="1600" dirty="0"/>
              <a:t>Communications, Postage, General Office Supplies, Vehicle Maintenance\fuel, Insurance, etc.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Statements/Invoices w/ itemized purchases indicating dates of services/dates of purchase as well as the amounts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Paid Receipts, Credit Card Statements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Cancelled Checks/Bank Statements (Proof of Payment)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highlight>
                  <a:srgbClr val="FFFF00"/>
                </a:highlight>
              </a:rPr>
              <a:t>Please Note:  According the DOJ Financial Guidance – Can Not Reimburse Employees other than travel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7625-254A-4130-884B-09290E57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046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6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1248" y="520855"/>
            <a:ext cx="5118118" cy="15707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400" b="1" u="sng" dirty="0"/>
            </a:br>
            <a:r>
              <a:rPr 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Professional Services </a:t>
            </a:r>
            <a:br>
              <a:rPr lang="en-US" sz="3400" b="1" u="sng" dirty="0"/>
            </a:br>
            <a:r>
              <a:rPr lang="en-US" sz="3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Required Documentation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248" y="1854200"/>
            <a:ext cx="5118118" cy="42038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dirty="0"/>
              <a:t>Professional Services include </a:t>
            </a:r>
            <a:r>
              <a:rPr lang="en-US" sz="1600" dirty="0"/>
              <a:t>Bookkeeping\Accounting Services, Vehicle Lease, Storage Building Rental, Office Space Lease\Rent, Contract Labor Etc.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Monthly Invoice/Statement from the Vendor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Lease agreement/contract on file with DFA-IGS indicating the monthly scheduled payment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Contract labor – monthly statement from vendor on letterhead with supporting documentation</a:t>
            </a:r>
          </a:p>
          <a:p>
            <a:pPr marL="457200" lvl="1"/>
            <a:endParaRPr lang="en-US" sz="1600" dirty="0"/>
          </a:p>
          <a:p>
            <a:pPr lvl="1"/>
            <a:r>
              <a:rPr lang="en-US" sz="1600" dirty="0"/>
              <a:t>Cancelled checks paid to vendor/contract labor as proof of payment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" r="27289"/>
          <a:stretch/>
        </p:blipFill>
        <p:spPr>
          <a:xfrm>
            <a:off x="6881473" y="520855"/>
            <a:ext cx="1628139" cy="2678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646" r="14815" b="-3"/>
          <a:stretch/>
        </p:blipFill>
        <p:spPr>
          <a:xfrm>
            <a:off x="9526135" y="520855"/>
            <a:ext cx="1628144" cy="2678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1905" r="30046" b="1"/>
          <a:stretch/>
        </p:blipFill>
        <p:spPr>
          <a:xfrm>
            <a:off x="6881474" y="3379151"/>
            <a:ext cx="1628136" cy="26789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25258" r="28096"/>
          <a:stretch/>
        </p:blipFill>
        <p:spPr>
          <a:xfrm>
            <a:off x="9526133" y="3379151"/>
            <a:ext cx="1628148" cy="2678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EDD9-AE69-49CB-B86F-24053B43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18011DF-B8A0-484F-9FE9-64B35735F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04" y="532763"/>
            <a:ext cx="4923773" cy="1335259"/>
          </a:xfrm>
        </p:spPr>
        <p:txBody>
          <a:bodyPr>
            <a:normAutofit fontScale="90000"/>
          </a:bodyPr>
          <a:lstStyle/>
          <a:p>
            <a:b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Travel, Training, and Equipment</a:t>
            </a:r>
            <a:br>
              <a:rPr lang="en-US" sz="2400" b="1" u="sng" dirty="0"/>
            </a:br>
            <a:r>
              <a:rPr lang="en-US" sz="2400" i="1" dirty="0"/>
              <a:t>Required Documentation 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8F43A5-BE33-47CB-B1B1-F2AD3AACD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310171" y="73152"/>
            <a:chExt cx="1178966" cy="232963"/>
          </a:xfrm>
        </p:grpSpPr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22D2B44-FCD7-4CDE-A4A2-AB7E2443C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099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AF6E309-9A17-4B5E-A1D8-D07E0B253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099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32EB55C-ECD3-403B-81B1-77BF3200F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50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2BB5C8E7-8E87-47FE-9924-23EE6BA9F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50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C3A43CD-A565-46CE-B012-C44092F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6008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574ECE0-B2CB-47FE-A4B7-2836639C0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6008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9E9BFEA-948B-417C-8555-7C39923F4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351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1285B1E-7E08-470A-830E-824D884AD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351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3F46E82-87B2-4EA3-A039-7306152F4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101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6889FB1-015A-47BB-AC93-2E5F01301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101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4B0AA35-F533-4B00-9FFB-205CE9F49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3476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43812F0D-EED7-4824-B451-4AC912F3C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3476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5574757A-E235-439B-AD71-57DD70071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0981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924BA8F6-A8D3-4BAF-9ADE-580249392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0981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E8E3F529-2FCB-49E0-82E4-D9C08FF4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485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DED61FCD-D60C-4577-B9B8-24602975C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485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6F34E72B-CCAE-4EF2-834D-2E132959A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599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7034D71E-EA53-473D-8512-FDBFDBE3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599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BDBD2400-3914-4F94-B94B-7138C95F5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9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03755D13-ED79-47FF-87DF-68762411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9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69" y="780333"/>
            <a:ext cx="2736577" cy="2100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128" y="748728"/>
            <a:ext cx="2736577" cy="216353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FC52A-E5A0-4C6E-8420-805C40DA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285" y="1643806"/>
            <a:ext cx="4492279" cy="454348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Travel and Training</a:t>
            </a:r>
          </a:p>
          <a:p>
            <a:pPr lvl="1"/>
            <a:r>
              <a:rPr lang="en-US" sz="1800" dirty="0"/>
              <a:t>Mileage Logs (Detailed)</a:t>
            </a:r>
          </a:p>
          <a:p>
            <a:pPr lvl="1"/>
            <a:r>
              <a:rPr lang="en-US" sz="1800" dirty="0"/>
              <a:t>Transportation-Flights/Rental, etc.</a:t>
            </a:r>
          </a:p>
          <a:p>
            <a:pPr lvl="1"/>
            <a:r>
              <a:rPr lang="en-US" sz="1800" dirty="0"/>
              <a:t>Lodging/Hotel Receipts</a:t>
            </a:r>
          </a:p>
          <a:p>
            <a:pPr lvl="1"/>
            <a:r>
              <a:rPr lang="en-US" sz="1800" dirty="0"/>
              <a:t>Travel Requisitions-Per Diems</a:t>
            </a:r>
          </a:p>
          <a:p>
            <a:pPr lvl="1"/>
            <a:r>
              <a:rPr lang="en-US" sz="1800" dirty="0"/>
              <a:t>Travel Reimbursement Forms</a:t>
            </a:r>
          </a:p>
          <a:p>
            <a:pPr lvl="1"/>
            <a:r>
              <a:rPr lang="en-US" sz="1800" dirty="0"/>
              <a:t>Need DFA-IGS Approval (Out of State) – Conference/Training Information </a:t>
            </a:r>
          </a:p>
          <a:p>
            <a:r>
              <a:rPr lang="en-US" sz="1800" dirty="0"/>
              <a:t>Equipment ($1500+)</a:t>
            </a:r>
          </a:p>
          <a:p>
            <a:pPr lvl="1"/>
            <a:r>
              <a:rPr lang="en-US" sz="1800" dirty="0"/>
              <a:t>Need DFA-IGS Approval </a:t>
            </a:r>
          </a:p>
          <a:p>
            <a:pPr lvl="1"/>
            <a:r>
              <a:rPr lang="en-US" sz="1800" dirty="0"/>
              <a:t>Follow agency policy for purchasing.</a:t>
            </a:r>
          </a:p>
          <a:p>
            <a:pPr lvl="1"/>
            <a:r>
              <a:rPr lang="en-US" sz="1800" dirty="0"/>
              <a:t>Submit purchasing packet to DFA-IGS</a:t>
            </a:r>
          </a:p>
          <a:p>
            <a:pPr lvl="1"/>
            <a:r>
              <a:rPr lang="en-US" sz="1800" dirty="0"/>
              <a:t>Purchased Item Listed on Inventory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68" y="3627831"/>
            <a:ext cx="2736577" cy="263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245" y="3325097"/>
            <a:ext cx="2714344" cy="32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0F08C-2C82-464A-B167-8517B5C4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55" y="435313"/>
            <a:ext cx="5847781" cy="12969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When an item is not approved because of lack of supporting documentation, you can resubmit on the next invoice with the proper documentation.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130" y="1673479"/>
            <a:ext cx="5847780" cy="5434830"/>
          </a:xfrm>
        </p:spPr>
        <p:txBody>
          <a:bodyPr anchor="ctr">
            <a:normAutofit/>
          </a:bodyPr>
          <a:lstStyle/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1800" dirty="0"/>
              <a:t>Number each page of the reimbursement request. The Index should outline all supporting documentation </a:t>
            </a:r>
            <a:r>
              <a:rPr lang="en-US" sz="1800" b="1" i="1" dirty="0"/>
              <a:t>with page numbers. </a:t>
            </a:r>
          </a:p>
          <a:p>
            <a:pPr>
              <a:buClrTx/>
            </a:pPr>
            <a:r>
              <a:rPr lang="en-US" sz="1800" dirty="0"/>
              <a:t>Make sure all documents are legible.</a:t>
            </a:r>
          </a:p>
          <a:p>
            <a:pPr>
              <a:buClrTx/>
            </a:pPr>
            <a:r>
              <a:rPr lang="en-US" sz="1800" dirty="0"/>
              <a:t>Invoice “To” and “From” dates must reflect the dates of service in the request.</a:t>
            </a:r>
          </a:p>
          <a:p>
            <a:pPr>
              <a:buClrTx/>
            </a:pPr>
            <a:r>
              <a:rPr lang="en-US" sz="1800" dirty="0"/>
              <a:t>Submit only documentation that supports requested amounts for each line item/category.</a:t>
            </a:r>
          </a:p>
          <a:p>
            <a:pPr>
              <a:buClrTx/>
            </a:pPr>
            <a:r>
              <a:rPr lang="en-US" sz="1800" dirty="0"/>
              <a:t>Credit card Statements are proof of purchases, not proof of payment.  Record of payment must also be submitted.</a:t>
            </a:r>
          </a:p>
          <a:p>
            <a:pPr>
              <a:buClrTx/>
            </a:pPr>
            <a:r>
              <a:rPr lang="en-US" sz="1800" dirty="0"/>
              <a:t>A cancelled check must reflect that the check has cleared (front and back of check is required if bank statement not available). </a:t>
            </a:r>
          </a:p>
          <a:p>
            <a:pPr>
              <a:buClrTx/>
            </a:pPr>
            <a:r>
              <a:rPr lang="en-US" sz="1800" dirty="0"/>
              <a:t>According the DOJ Financial Guidance – Can Not Reimburse Employees other than travel expenses</a:t>
            </a:r>
          </a:p>
          <a:p>
            <a:pPr lvl="0"/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213" y="-2"/>
            <a:ext cx="4355787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281" y="435313"/>
            <a:ext cx="2847464" cy="280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830" y="3425190"/>
            <a:ext cx="3550320" cy="28047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60D65-CE49-4FE8-A5CB-40B3166A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2260" y="6356350"/>
            <a:ext cx="13815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0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520D-FEDF-4499-AB6C-E2CCC5C4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30" y="842168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See Budget Modification/Workbook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5BE9-195C-4CEC-974E-A13F9E2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8DD8C-0404-4D8A-ACD5-707BD54D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Budget Modification Requests and Submission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03D01-071E-4760-A038-BD6526E7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8F6A1F6-3277-4E6F-A5D4-EB1457D5E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42829"/>
              </p:ext>
            </p:extLst>
          </p:nvPr>
        </p:nvGraphicFramePr>
        <p:xfrm>
          <a:off x="5166985" y="303591"/>
          <a:ext cx="6588691" cy="481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928504-99EB-4548-9125-D5A6F8773805}"/>
              </a:ext>
            </a:extLst>
          </p:cNvPr>
          <p:cNvSpPr txBox="1"/>
          <p:nvPr/>
        </p:nvSpPr>
        <p:spPr>
          <a:xfrm>
            <a:off x="5476240" y="562864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**Adding new line items after budget approval or during the project period is not allowable.</a:t>
            </a:r>
          </a:p>
        </p:txBody>
      </p:sp>
    </p:spTree>
    <p:extLst>
      <p:ext uri="{BB962C8B-B14F-4D97-AF65-F5344CB8AC3E}">
        <p14:creationId xmlns:p14="http://schemas.microsoft.com/office/powerpoint/2010/main" val="36101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F4143-E8CB-40C7-9FB1-3EB4553D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04" y="1090612"/>
            <a:ext cx="3163448" cy="46767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COAP/COSSAP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Reporting/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312DA-AD02-49E6-93AC-12452CB5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158877-A867-410C-B7AF-0669900EA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62038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4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ABBD-45AC-43E0-B4D1-6B1D1023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975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highlight>
                  <a:srgbClr val="00FFFF"/>
                </a:highlight>
              </a:rPr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862F-6E14-4513-9D2D-CA3102A7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103376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Monthly Invoices** Due – 15</a:t>
            </a:r>
            <a:r>
              <a:rPr lang="en-US" baseline="30000" dirty="0"/>
              <a:t>th</a:t>
            </a:r>
            <a:r>
              <a:rPr lang="en-US" dirty="0"/>
              <a:t> of Each Month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Final Invoices Due – October 15, 2022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Close-Out Documents Due – October 30, 2022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Final Budget Modifications Due – August 15, 2022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PMT Reporting (Due Quarterly) – January 15</a:t>
            </a:r>
            <a:r>
              <a:rPr lang="en-US" baseline="30000" dirty="0"/>
              <a:t>th</a:t>
            </a:r>
            <a:r>
              <a:rPr lang="en-US" dirty="0"/>
              <a:t>, July 15</a:t>
            </a:r>
            <a:r>
              <a:rPr lang="en-US" baseline="30000" dirty="0"/>
              <a:t>th</a:t>
            </a:r>
            <a:r>
              <a:rPr lang="en-US" dirty="0"/>
              <a:t>, October 15</a:t>
            </a:r>
            <a:r>
              <a:rPr lang="en-US" baseline="30000" dirty="0"/>
              <a:t>th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Tracking of Activities (On-Line Reporting Monthly) Due  - 10</a:t>
            </a:r>
            <a:r>
              <a:rPr lang="en-US" baseline="30000" dirty="0"/>
              <a:t>th</a:t>
            </a:r>
            <a:r>
              <a:rPr lang="en-US" dirty="0"/>
              <a:t> of Each Month </a:t>
            </a:r>
            <a:r>
              <a:rPr lang="en-US" i="1" dirty="0"/>
              <a:t>(or can be entered daily/weekly or as activities occur)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ODMAP Reporting – When Incidents Occur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DUNS Expiration Date**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EE82-F886-4A2B-9879-1DA3ED5A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5A66-02BA-4527-9764-50D8FF5C7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PEER TO PEER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1EFEB-0877-4851-9C39-A3B1DE1F2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(OFFICE OF THE STATE DRUG DIRECTOR)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85E4C-3FE2-411C-8E8B-C6F5FBD7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4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0B7F-497D-48F9-86E4-86DF5649B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2387600"/>
          </a:xfrm>
        </p:spPr>
        <p:txBody>
          <a:bodyPr/>
          <a:lstStyle/>
          <a:p>
            <a:r>
              <a:rPr lang="en-US" b="1" dirty="0"/>
              <a:t>COAP/COSSAP</a:t>
            </a:r>
            <a:br>
              <a:rPr lang="en-US" b="1" dirty="0"/>
            </a:br>
            <a:r>
              <a:rPr lang="en-US" b="1" dirty="0"/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00421-507D-4C4A-A0B3-DE80B2980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0" y="3348038"/>
            <a:ext cx="8636000" cy="2387600"/>
          </a:xfrm>
        </p:spPr>
        <p:txBody>
          <a:bodyPr>
            <a:normAutofit/>
          </a:bodyPr>
          <a:lstStyle/>
          <a:p>
            <a:r>
              <a:rPr lang="en-US" dirty="0"/>
              <a:t>(CARES EVALUATORS)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COAP/COSSAP Logic Model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Subrecipient Logic Models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Tracking Forms (Activities)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B5955-3D5D-4DAC-86B3-711C2C2B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5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D21C-5273-48A6-8762-A1F02F1E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OVERVIEW OF COAP/COSSAP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F9C3-8187-4710-ABFE-7EC5AEAC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991" y="2364378"/>
            <a:ext cx="8090209" cy="3032031"/>
          </a:xfrm>
        </p:spPr>
        <p:txBody>
          <a:bodyPr anchor="ctr">
            <a:normAutofit fontScale="92500" lnSpcReduction="2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Awards 2018, 2019, and 2021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Statewide Strategic Plan (Category 4)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COAP/COSSAP Logic Model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COAP 4 and COAP 2 Requirements (Focus)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DBCF2-DFD0-44A8-BAD5-AB1649F7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0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3088-D4CE-45D7-AEED-910B5DFD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COAP/COSSAP ASSIGNED GRANTS ANALYST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A040-19F1-411B-B797-FC523FC7D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160" y="1554480"/>
            <a:ext cx="4358640" cy="493839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Tanya Patton, Grants Analyst</a:t>
            </a:r>
          </a:p>
          <a:p>
            <a:pPr lvl="1"/>
            <a:r>
              <a:rPr lang="en-US" dirty="0"/>
              <a:t>Central AR DTF-6th JD		</a:t>
            </a:r>
          </a:p>
          <a:p>
            <a:pPr lvl="1"/>
            <a:r>
              <a:rPr lang="en-US" dirty="0"/>
              <a:t>Lonoke County		</a:t>
            </a:r>
          </a:p>
          <a:p>
            <a:pPr lvl="1"/>
            <a:r>
              <a:rPr lang="en-US" dirty="0"/>
              <a:t>City of Hot Springs		</a:t>
            </a:r>
          </a:p>
          <a:p>
            <a:pPr lvl="1"/>
            <a:r>
              <a:rPr lang="en-US" dirty="0"/>
              <a:t>Izard County-2		</a:t>
            </a:r>
          </a:p>
          <a:p>
            <a:pPr lvl="1"/>
            <a:r>
              <a:rPr lang="en-US" dirty="0"/>
              <a:t>Johnson County		</a:t>
            </a:r>
          </a:p>
          <a:p>
            <a:pPr lvl="1"/>
            <a:r>
              <a:rPr lang="en-US" dirty="0"/>
              <a:t>Jefferson County-2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r>
              <a:rPr lang="en-US" dirty="0">
                <a:highlight>
                  <a:srgbClr val="FFFF00"/>
                </a:highlight>
              </a:rPr>
              <a:t>Tammy Wiggins, Grants Analyst</a:t>
            </a:r>
          </a:p>
          <a:p>
            <a:pPr lvl="1"/>
            <a:r>
              <a:rPr lang="en-US" dirty="0"/>
              <a:t>Garland County		</a:t>
            </a:r>
          </a:p>
          <a:p>
            <a:pPr lvl="1"/>
            <a:r>
              <a:rPr lang="en-US" dirty="0"/>
              <a:t>Jefferson County-4		</a:t>
            </a:r>
          </a:p>
          <a:p>
            <a:pPr lvl="1"/>
            <a:r>
              <a:rPr lang="en-US" dirty="0"/>
              <a:t>City of Searcy-PD		</a:t>
            </a:r>
          </a:p>
          <a:p>
            <a:pPr lvl="1"/>
            <a:r>
              <a:rPr lang="en-US" dirty="0"/>
              <a:t>Sevier County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r>
              <a:rPr lang="en-US" dirty="0">
                <a:highlight>
                  <a:srgbClr val="FFFF00"/>
                </a:highlight>
              </a:rPr>
              <a:t>Tiffany Evans, Grants Analyst</a:t>
            </a:r>
          </a:p>
          <a:p>
            <a:pPr lvl="1"/>
            <a:r>
              <a:rPr lang="en-US" dirty="0"/>
              <a:t>City of  Fort Smith		</a:t>
            </a:r>
          </a:p>
          <a:p>
            <a:pPr lvl="1"/>
            <a:r>
              <a:rPr lang="en-US" dirty="0"/>
              <a:t>City of Marmaduke		</a:t>
            </a:r>
          </a:p>
          <a:p>
            <a:pPr lvl="1"/>
            <a:r>
              <a:rPr lang="en-US" dirty="0"/>
              <a:t>Scott County		</a:t>
            </a:r>
          </a:p>
          <a:p>
            <a:pPr lvl="1"/>
            <a:r>
              <a:rPr lang="en-US" dirty="0"/>
              <a:t>Izard County-4		</a:t>
            </a:r>
          </a:p>
          <a:p>
            <a:pPr lvl="1"/>
            <a:r>
              <a:rPr lang="en-US" dirty="0"/>
              <a:t>Fulton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632EC-FCCF-4E00-90AE-364AF578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81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03" y="1144959"/>
            <a:ext cx="4114800" cy="242266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" b="6993"/>
          <a:stretch/>
        </p:blipFill>
        <p:spPr>
          <a:xfrm>
            <a:off x="2468879" y="3647352"/>
            <a:ext cx="2370675" cy="20671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149" y="572770"/>
            <a:ext cx="3556558" cy="6122670"/>
          </a:xfrm>
        </p:spPr>
        <p:txBody>
          <a:bodyPr>
            <a:noAutofit/>
          </a:bodyPr>
          <a:lstStyle/>
          <a:p>
            <a:pPr marL="173038" lvl="1" indent="0">
              <a:buClr>
                <a:srgbClr val="FF629E"/>
              </a:buClr>
              <a:buNone/>
            </a:pPr>
            <a:r>
              <a:rPr lang="en-US" sz="1700" b="1" dirty="0"/>
              <a:t>DFA-IGS Staff:</a:t>
            </a:r>
          </a:p>
          <a:p>
            <a:pPr marL="173038" lvl="1" indent="0">
              <a:buClr>
                <a:srgbClr val="FF629E"/>
              </a:buClr>
              <a:buNone/>
            </a:pPr>
            <a:endParaRPr lang="en-US" sz="1400" b="1" dirty="0"/>
          </a:p>
          <a:p>
            <a:pPr marL="346075" lvl="1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400" dirty="0"/>
              <a:t>Kenya Buffington, Program Manager </a:t>
            </a:r>
          </a:p>
          <a:p>
            <a:pPr marL="346075" lvl="1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400" dirty="0">
                <a:hlinkClick r:id="rId4"/>
              </a:rPr>
              <a:t>kenya.Buffington@dfa.Arkansas.gov</a:t>
            </a:r>
            <a:r>
              <a:rPr lang="en-US" sz="1400" dirty="0"/>
              <a:t> </a:t>
            </a:r>
          </a:p>
          <a:p>
            <a:pPr marL="346075" lvl="1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400" dirty="0"/>
              <a:t>501-416-3741                              </a:t>
            </a:r>
          </a:p>
          <a:p>
            <a:pPr marL="346075" lvl="1" indent="0">
              <a:buClr>
                <a:srgbClr val="FF629E"/>
              </a:buClr>
              <a:buNone/>
            </a:pPr>
            <a:endParaRPr lang="en-US" sz="1400" dirty="0"/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Tanya Patton, Grants Analyst  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 err="1">
                <a:hlinkClick r:id="rId5"/>
              </a:rPr>
              <a:t>tanya.patton@dfa.Arkansas.govv</a:t>
            </a:r>
            <a:r>
              <a:rPr lang="en-US" sz="1400" dirty="0"/>
              <a:t>  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501-683-1743</a:t>
            </a:r>
          </a:p>
          <a:p>
            <a:pPr marL="346075" lvl="1" indent="0">
              <a:buClr>
                <a:srgbClr val="FF629E"/>
              </a:buClr>
              <a:buNone/>
            </a:pPr>
            <a:endParaRPr lang="en-US" sz="1400" dirty="0"/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Tiffany Evans, Grants Analyst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>
                <a:hlinkClick r:id="rId6"/>
              </a:rPr>
              <a:t>tiffany.evans@dfa.Arkansas.gov</a:t>
            </a:r>
            <a:endParaRPr lang="en-US" sz="1400" dirty="0"/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501-682-5022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 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Tammy Wiggins, Grants Analyst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>
                <a:hlinkClick r:id="rId7"/>
              </a:rPr>
              <a:t>tammy.Wiggins@dfa.Arkansas.gov</a:t>
            </a:r>
            <a:endParaRPr lang="en-US" sz="1400" dirty="0"/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501-682-4798</a:t>
            </a:r>
          </a:p>
          <a:p>
            <a:pPr marL="346075" lvl="1" indent="0">
              <a:buClr>
                <a:srgbClr val="FF629E"/>
              </a:buClr>
              <a:buNone/>
            </a:pPr>
            <a:endParaRPr lang="en-US" sz="1400" dirty="0"/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Kathleen Kenney, Fiscal Support Specialist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>
                <a:hlinkClick r:id="rId8"/>
              </a:rPr>
              <a:t>kathleen.kenney@dfa.Arkansas.gov</a:t>
            </a:r>
            <a:r>
              <a:rPr lang="en-US" sz="1400" dirty="0"/>
              <a:t> </a:t>
            </a:r>
          </a:p>
          <a:p>
            <a:pPr marL="346075" lvl="1" indent="0">
              <a:buClr>
                <a:srgbClr val="FF629E"/>
              </a:buClr>
              <a:buNone/>
            </a:pPr>
            <a:r>
              <a:rPr lang="en-US" sz="1400" dirty="0"/>
              <a:t>501-682-5254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endParaRPr lang="en-US" sz="1400" dirty="0"/>
          </a:p>
          <a:p>
            <a:pPr marL="173038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400" dirty="0"/>
              <a:t>Email: </a:t>
            </a:r>
            <a:r>
              <a:rPr lang="en-US" sz="1400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IGS.JAG@dfa.arkansas.gov</a:t>
            </a:r>
            <a:r>
              <a:rPr lang="en-US" sz="1400" b="1" dirty="0"/>
              <a:t> </a:t>
            </a:r>
            <a:endParaRPr lang="en-US" sz="1400" dirty="0"/>
          </a:p>
          <a:p>
            <a:pPr marL="173038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None/>
            </a:pPr>
            <a:r>
              <a:rPr lang="en-US" sz="1400" dirty="0"/>
              <a:t>Phone: 501-682-1074</a:t>
            </a:r>
            <a:endParaRPr lang="en-US" sz="1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F159D-6496-4367-8357-215378D9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1D4C01-6577-45FA-B6DF-7595B3B0972C}"/>
              </a:ext>
            </a:extLst>
          </p:cNvPr>
          <p:cNvSpPr txBox="1">
            <a:spLocks/>
          </p:cNvSpPr>
          <p:nvPr/>
        </p:nvSpPr>
        <p:spPr>
          <a:xfrm>
            <a:off x="9029177" y="572770"/>
            <a:ext cx="2743200" cy="178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29E"/>
              </a:buClr>
              <a:buFont typeface="Arial" panose="020B0604020202020204" pitchFamily="34" charset="0"/>
              <a:buNone/>
            </a:pPr>
            <a:r>
              <a:rPr lang="en-US" sz="1700" b="1" dirty="0"/>
              <a:t>Office of State Drug Director Staff: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Font typeface="Arial" panose="020B0604020202020204" pitchFamily="34" charset="0"/>
              <a:buNone/>
            </a:pPr>
            <a:endParaRPr lang="en-US" sz="1200" dirty="0"/>
          </a:p>
          <a:p>
            <a:pPr marL="233363" indent="-122238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Font typeface="Arial" panose="020B0604020202020204" pitchFamily="34" charset="0"/>
              <a:buNone/>
            </a:pPr>
            <a:r>
              <a:rPr lang="en-US" sz="1400" dirty="0"/>
              <a:t>Sharron Mims, Program Manager</a:t>
            </a:r>
          </a:p>
          <a:p>
            <a:pPr marL="233363" indent="-122238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Font typeface="Arial" panose="020B0604020202020204" pitchFamily="34" charset="0"/>
              <a:buNone/>
            </a:pPr>
            <a:r>
              <a:rPr lang="en-US" sz="1400" dirty="0">
                <a:hlinkClick r:id="rId10"/>
              </a:rPr>
              <a:t>Sharron.mims@asp.arkansas.gov</a:t>
            </a:r>
            <a:r>
              <a:rPr lang="en-US" sz="1400" dirty="0"/>
              <a:t> </a:t>
            </a:r>
          </a:p>
          <a:p>
            <a:pPr marL="233363" indent="-122238">
              <a:lnSpc>
                <a:spcPct val="100000"/>
              </a:lnSpc>
              <a:spcBef>
                <a:spcPts val="0"/>
              </a:spcBef>
              <a:buClr>
                <a:srgbClr val="FF629E"/>
              </a:buClr>
              <a:buFont typeface="Arial" panose="020B0604020202020204" pitchFamily="34" charset="0"/>
              <a:buNone/>
            </a:pPr>
            <a:r>
              <a:rPr lang="en-US" sz="1400" dirty="0"/>
              <a:t>501-618-8447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316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1490B-B8DC-4141-975C-6B5E71B3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C5B660-4E1F-403A-9E3E-BB976FC59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24396"/>
              </p:ext>
            </p:extLst>
          </p:nvPr>
        </p:nvGraphicFramePr>
        <p:xfrm>
          <a:off x="985520" y="528320"/>
          <a:ext cx="9906000" cy="550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0778">
                  <a:extLst>
                    <a:ext uri="{9D8B030D-6E8A-4147-A177-3AD203B41FA5}">
                      <a16:colId xmlns:a16="http://schemas.microsoft.com/office/drawing/2014/main" val="679138064"/>
                    </a:ext>
                  </a:extLst>
                </a:gridCol>
                <a:gridCol w="4745222">
                  <a:extLst>
                    <a:ext uri="{9D8B030D-6E8A-4147-A177-3AD203B41FA5}">
                      <a16:colId xmlns:a16="http://schemas.microsoft.com/office/drawing/2014/main" val="599644555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marL="0" marR="73660" algn="ctr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COAP/COSSAP Strategic Priorities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algn="ctr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COAP/COSSAP Overall Goals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925847"/>
                  </a:ext>
                </a:extLst>
              </a:tr>
              <a:tr h="1138435"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 1: Stigma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Goal 1: Reduce stigma associated with persons with substance use disorders through law enforcement and community education efforts.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606829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 2: Support and Recovery Services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Goal 2: Increase substance use disorder treatment</a:t>
                      </a:r>
                    </a:p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support for justice-involved persons and their families.</a:t>
                      </a:r>
                    </a:p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504446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 3: Overdose Response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Goal 3: Improve overdose investigation response by law enforcement agency personnel.</a:t>
                      </a:r>
                    </a:p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713204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 4: Law Enforcement Capacity Building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Goal 4: Increase awareness about the opioid crisis and law enforcement/community strategies through building capacity and providing education.</a:t>
                      </a:r>
                    </a:p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763365"/>
                  </a:ext>
                </a:extLst>
              </a:tr>
              <a:tr h="727246"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 5: Data Collection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3660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Goal 5: Enhance and/or build linkages across state and local level data collection systems.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45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5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CEDD-A7EE-44A9-9DE0-264DA93D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Category 4 and 2 Program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D479-030F-47C0-B6A6-8E26F22A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3651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project must plan to serve a high need area (demonstrated in Problem Statement).</a:t>
            </a:r>
          </a:p>
          <a:p>
            <a:endParaRPr lang="en-US" dirty="0"/>
          </a:p>
          <a:p>
            <a:r>
              <a:rPr lang="en-US" dirty="0"/>
              <a:t>The Applicant must have a commitment to a project planning period for developing a Grant Action Plan. </a:t>
            </a:r>
            <a:r>
              <a:rPr lang="en-US" sz="2400" dirty="0">
                <a:highlight>
                  <a:srgbClr val="FFFF00"/>
                </a:highlight>
              </a:rPr>
              <a:t>(Community/Project Logic Model) </a:t>
            </a:r>
            <a:endParaRPr lang="en-US" sz="2400" i="1" dirty="0"/>
          </a:p>
          <a:p>
            <a:endParaRPr lang="en-US" dirty="0"/>
          </a:p>
          <a:p>
            <a:r>
              <a:rPr lang="en-US" dirty="0"/>
              <a:t>The Applicant must have a commitment to attend COAP Trainings/Webinars (Subgrant Administration, COAP Resource Training, etc.).</a:t>
            </a:r>
          </a:p>
          <a:p>
            <a:endParaRPr lang="en-US" dirty="0"/>
          </a:p>
          <a:p>
            <a:r>
              <a:rPr lang="en-US" dirty="0"/>
              <a:t>The Applicant must have a commitment to establishing </a:t>
            </a:r>
            <a:r>
              <a:rPr lang="en-US" dirty="0">
                <a:highlight>
                  <a:srgbClr val="FFFF00"/>
                </a:highlight>
              </a:rPr>
              <a:t>a diverse workgroup/taskforce </a:t>
            </a:r>
            <a:r>
              <a:rPr lang="en-US" dirty="0"/>
              <a:t>for opioid, stimulant, and substance misuse (including various community sectors). </a:t>
            </a:r>
            <a:r>
              <a:rPr lang="en-US" i="1" dirty="0"/>
              <a:t>Category 4 Only</a:t>
            </a:r>
          </a:p>
          <a:p>
            <a:endParaRPr lang="en-US" dirty="0"/>
          </a:p>
          <a:p>
            <a:r>
              <a:rPr lang="en-US" dirty="0"/>
              <a:t>The Applicant must be available to participate in cross-site training with the Department of Justice/Bureau of Justice Association (BJA) as well as peer-to-peer learning with other COAP subrecipients locally and nationally.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E4047-22A0-4FEC-A0DB-C275E50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11C0-911D-4EC3-AEA8-494BD921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r>
              <a:rPr lang="en-US" b="1" dirty="0"/>
              <a:t>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56C-1630-4FA9-9008-8505AF81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0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Applicant must have a commitment to focus on addressing fatal and non-fatal overdose incidences in its jurisdiction.</a:t>
            </a:r>
          </a:p>
          <a:p>
            <a:endParaRPr lang="en-US" dirty="0"/>
          </a:p>
          <a:p>
            <a:r>
              <a:rPr lang="en-US" dirty="0"/>
              <a:t>The project must have a focus on leading people to recovery and providing support to families and victims of fatal and non-fatal incidences of overdose.</a:t>
            </a:r>
          </a:p>
          <a:p>
            <a:endParaRPr lang="en-US" dirty="0"/>
          </a:p>
          <a:p>
            <a:r>
              <a:rPr lang="en-US" dirty="0"/>
              <a:t>The Applicant must report overdose incidence(s) to </a:t>
            </a:r>
            <a:r>
              <a:rPr lang="en-US" dirty="0">
                <a:highlight>
                  <a:srgbClr val="FFFF00"/>
                </a:highlight>
              </a:rPr>
              <a:t>ODMAP.</a:t>
            </a:r>
          </a:p>
          <a:p>
            <a:endParaRPr lang="en-US" dirty="0"/>
          </a:p>
          <a:p>
            <a:r>
              <a:rPr lang="en-US" dirty="0"/>
              <a:t>Applicants are highly recommended to contract and/or collaborate with a </a:t>
            </a:r>
            <a:r>
              <a:rPr lang="en-US" dirty="0">
                <a:highlight>
                  <a:srgbClr val="FFFF00"/>
                </a:highlight>
              </a:rPr>
              <a:t>Peer Recovery Specialist</a:t>
            </a:r>
            <a:r>
              <a:rPr lang="en-US" dirty="0"/>
              <a:t>(s) for family and victim support services. </a:t>
            </a:r>
            <a:r>
              <a:rPr lang="en-US" i="1" dirty="0"/>
              <a:t>(Required for Category 2 projects) </a:t>
            </a:r>
            <a:r>
              <a:rPr lang="en-US" sz="2400" i="1" dirty="0"/>
              <a:t>Respond when incident occurs and provide prevention, education</a:t>
            </a:r>
            <a:r>
              <a:rPr lang="en-US" sz="2400" i="1"/>
              <a:t>, and</a:t>
            </a:r>
            <a:r>
              <a:rPr lang="en-US" sz="2400" i="1" dirty="0"/>
              <a:t> </a:t>
            </a:r>
            <a:r>
              <a:rPr lang="en-US" sz="2400" i="1"/>
              <a:t>awareness-Category </a:t>
            </a:r>
            <a:r>
              <a:rPr lang="en-US" sz="2400" i="1" dirty="0"/>
              <a:t>4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58246-F051-4886-9301-F8E7DE1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8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A461-40F3-42F3-ADAC-90C25498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en-US" b="1" dirty="0"/>
              <a:t>Category 2 Program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9026-B80B-462F-8666-DEB5354A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5"/>
            <a:ext cx="10515600" cy="435133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Hire full-time investigator </a:t>
            </a:r>
            <a:r>
              <a:rPr lang="en-US" dirty="0"/>
              <a:t>(for field operations of fatal/non-fatal overdose incidents investigations)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Hire/Contract a Peer Recovery Specialist(s) </a:t>
            </a:r>
            <a:r>
              <a:rPr lang="en-US" dirty="0"/>
              <a:t>for family and victim support services </a:t>
            </a:r>
            <a:r>
              <a:rPr lang="en-US" sz="2400" i="1" dirty="0"/>
              <a:t>(Respond when incident occurs with investigation Primary/ Secondary is prevention/education/awareness)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Use the </a:t>
            </a:r>
            <a:r>
              <a:rPr lang="en-US" dirty="0" err="1">
                <a:highlight>
                  <a:srgbClr val="FFFF00"/>
                </a:highlight>
              </a:rPr>
              <a:t>Tru</a:t>
            </a:r>
            <a:r>
              <a:rPr lang="en-US" dirty="0">
                <a:highlight>
                  <a:srgbClr val="FFFF00"/>
                </a:highlight>
              </a:rPr>
              <a:t>-Narc analyzer </a:t>
            </a:r>
            <a:r>
              <a:rPr lang="en-US" dirty="0"/>
              <a:t>that will be provided by the State Drug Director Office and DFA-IGS and </a:t>
            </a:r>
            <a:r>
              <a:rPr lang="en-US" dirty="0">
                <a:highlight>
                  <a:srgbClr val="FFFF00"/>
                </a:highlight>
              </a:rPr>
              <a:t>report data </a:t>
            </a:r>
            <a:r>
              <a:rPr lang="en-US" dirty="0"/>
              <a:t>obtained as requested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4B38-465B-4975-BA77-93DDE1F3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3400-8F1B-4966-A555-550A31FA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241"/>
          </a:xfrm>
        </p:spPr>
        <p:txBody>
          <a:bodyPr>
            <a:normAutofit/>
          </a:bodyPr>
          <a:lstStyle/>
          <a:p>
            <a:r>
              <a:rPr lang="en-US" b="1" dirty="0"/>
              <a:t>NOTED FEDERAL SPECIAL </a:t>
            </a:r>
            <a:r>
              <a:rPr lang="en-US" sz="4800" b="1" dirty="0"/>
              <a:t>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AAD3-363B-46C7-96BE-CBB8316A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147FB-E500-4512-9F8D-BCAE82F6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269366"/>
            <a:ext cx="8983493" cy="248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43E40-2D42-4642-BE63-FB06121B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33" y="3751581"/>
            <a:ext cx="8687827" cy="1081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93A4F8-F9AB-439A-ABB4-60EB6FF5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33" y="4703445"/>
            <a:ext cx="9071906" cy="90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C623C3-EF35-4D05-B6A9-40B394C59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" y="5426002"/>
            <a:ext cx="8532346" cy="724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09C7BF-51DD-49EC-9E42-F1CEEF6A92AD}"/>
              </a:ext>
            </a:extLst>
          </p:cNvPr>
          <p:cNvSpPr txBox="1"/>
          <p:nvPr/>
        </p:nvSpPr>
        <p:spPr>
          <a:xfrm>
            <a:off x="10099039" y="589280"/>
            <a:ext cx="161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#34, #35, #42, #47 (COAP 2019)</a:t>
            </a:r>
          </a:p>
        </p:txBody>
      </p:sp>
    </p:spTree>
    <p:extLst>
      <p:ext uri="{BB962C8B-B14F-4D97-AF65-F5344CB8AC3E}">
        <p14:creationId xmlns:p14="http://schemas.microsoft.com/office/powerpoint/2010/main" val="29882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437A-C4C6-440E-AD6E-71274764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07" y="681037"/>
            <a:ext cx="10794934" cy="965201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GENERAL TERMS AND GRANT CONDITIONS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DF06F-E5B1-44FF-B5E1-191A154B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E0176-B644-47D1-96E4-9C4A7683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07" y="2353945"/>
            <a:ext cx="10119360" cy="2837815"/>
          </a:xfrm>
        </p:spPr>
        <p:txBody>
          <a:bodyPr/>
          <a:lstStyle/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DOCUMENT – General Terms and Grant Conditions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#13 - #20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1E72C17E964459F0D378FEF54801D" ma:contentTypeVersion="12" ma:contentTypeDescription="Create a new document." ma:contentTypeScope="" ma:versionID="b770217c17d32919dfd7aebf0f9527c7">
  <xsd:schema xmlns:xsd="http://www.w3.org/2001/XMLSchema" xmlns:xs="http://www.w3.org/2001/XMLSchema" xmlns:p="http://schemas.microsoft.com/office/2006/metadata/properties" xmlns:ns2="1d261e7e-e7b6-4d60-8dca-f0cf32dd9542" xmlns:ns3="30fd8484-2296-40d8-b486-0a80debe2776" targetNamespace="http://schemas.microsoft.com/office/2006/metadata/properties" ma:root="true" ma:fieldsID="1bba619dd8b0b14be61723ff50b0ae52" ns2:_="" ns3:_="">
    <xsd:import namespace="1d261e7e-e7b6-4d60-8dca-f0cf32dd9542"/>
    <xsd:import namespace="30fd8484-2296-40d8-b486-0a80debe2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1e7e-e7b6-4d60-8dca-f0cf32dd9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d8484-2296-40d8-b486-0a80debe27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419644-7B6A-40F7-A9E1-17591A694115}"/>
</file>

<file path=customXml/itemProps2.xml><?xml version="1.0" encoding="utf-8"?>
<ds:datastoreItem xmlns:ds="http://schemas.openxmlformats.org/officeDocument/2006/customXml" ds:itemID="{8B25CC59-1E1F-4A9E-B943-5CF3C7A2E0D8}"/>
</file>

<file path=customXml/itemProps3.xml><?xml version="1.0" encoding="utf-8"?>
<ds:datastoreItem xmlns:ds="http://schemas.openxmlformats.org/officeDocument/2006/customXml" ds:itemID="{9C62F31F-8594-4C93-9A2B-DE28D3B1ABE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6127</TotalTime>
  <Words>1930</Words>
  <Application>Microsoft Office PowerPoint</Application>
  <PresentationFormat>Widescreen</PresentationFormat>
  <Paragraphs>313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Symbol</vt:lpstr>
      <vt:lpstr>Office Theme</vt:lpstr>
      <vt:lpstr> COAP/COSSAP: Category 2 and 4  Subgrantee Workshop  Project Period: September 15, 2020 – September 14, 2022  </vt:lpstr>
      <vt:lpstr>AGENDA - TOPICS</vt:lpstr>
      <vt:lpstr>OVERVIEW OF COAP/COSSAP</vt:lpstr>
      <vt:lpstr>PowerPoint Presentation</vt:lpstr>
      <vt:lpstr>Category 4 and 2 Program Requirements:</vt:lpstr>
      <vt:lpstr>Continued….</vt:lpstr>
      <vt:lpstr>Category 2 Program Requirements:</vt:lpstr>
      <vt:lpstr>NOTED FEDERAL SPECIAL CONDITIONS</vt:lpstr>
      <vt:lpstr>GENERAL TERMS AND GRANT CONDITIONS </vt:lpstr>
      <vt:lpstr>PRIOR APPROVALS NEEDED  </vt:lpstr>
      <vt:lpstr>COAP Workbooks</vt:lpstr>
      <vt:lpstr>See COAP Workbook</vt:lpstr>
      <vt:lpstr>INVOICING/PROCESSING</vt:lpstr>
      <vt:lpstr>MONTHLY INVOICE PROCESSING: Invoice submissions are due by the 15th of each month.</vt:lpstr>
      <vt:lpstr>PowerPoint Presentation</vt:lpstr>
      <vt:lpstr>PowerPoint Presentation</vt:lpstr>
      <vt:lpstr>Salaries Required Documentation</vt:lpstr>
      <vt:lpstr>Mandated Benefits Required Documentation</vt:lpstr>
      <vt:lpstr> Employer Benefits  Required Documentation </vt:lpstr>
      <vt:lpstr>Maintenance and Operations Required Documentation  </vt:lpstr>
      <vt:lpstr> Professional Services  Required Documentation  </vt:lpstr>
      <vt:lpstr> Travel, Training, and Equipment Required Documentation  </vt:lpstr>
      <vt:lpstr>Please Remember… When an item is not approved because of lack of supporting documentation, you can resubmit on the next invoice with the proper documentation.</vt:lpstr>
      <vt:lpstr>See Budget Modification/Workbook</vt:lpstr>
      <vt:lpstr>Budget Modification Requests and Submission </vt:lpstr>
      <vt:lpstr>COAP/COSSAP  Reporting/ Tracking </vt:lpstr>
      <vt:lpstr>IMPORTANT DATES</vt:lpstr>
      <vt:lpstr>PEER TO PEER MEETINGS</vt:lpstr>
      <vt:lpstr>COAP/COSSAP EVALUATION</vt:lpstr>
      <vt:lpstr>COAP/COSSAP ASSIGNED GRANTS ANALYST</vt:lpstr>
      <vt:lpstr>Contact 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COAP 19: Category 2  New Grantee Workshop: Invoice Submissions, Workbooks, Reporting, Terms and Conditions, and other Project Information.</dc:title>
  <dc:creator>Julie Shelby</dc:creator>
  <cp:lastModifiedBy>Kenya Buffington</cp:lastModifiedBy>
  <cp:revision>61</cp:revision>
  <dcterms:created xsi:type="dcterms:W3CDTF">2020-10-19T20:51:28Z</dcterms:created>
  <dcterms:modified xsi:type="dcterms:W3CDTF">2021-12-01T18:37:46Z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0x0101009841E72C17E964459F0D378FEF54801D</vt:lpwstr>
  </property>
</Properties>
</file>